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8"/>
  </p:notesMasterIdLst>
  <p:handoutMasterIdLst>
    <p:handoutMasterId r:id="rId109"/>
  </p:handoutMasterIdLst>
  <p:sldIdLst>
    <p:sldId id="256" r:id="rId2"/>
    <p:sldId id="302" r:id="rId3"/>
    <p:sldId id="257" r:id="rId4"/>
    <p:sldId id="258" r:id="rId5"/>
    <p:sldId id="313" r:id="rId6"/>
    <p:sldId id="264" r:id="rId7"/>
    <p:sldId id="271" r:id="rId8"/>
    <p:sldId id="320" r:id="rId9"/>
    <p:sldId id="266" r:id="rId10"/>
    <p:sldId id="267" r:id="rId11"/>
    <p:sldId id="268" r:id="rId12"/>
    <p:sldId id="269" r:id="rId13"/>
    <p:sldId id="270" r:id="rId14"/>
    <p:sldId id="323" r:id="rId15"/>
    <p:sldId id="330" r:id="rId16"/>
    <p:sldId id="333" r:id="rId17"/>
    <p:sldId id="356" r:id="rId18"/>
    <p:sldId id="322" r:id="rId19"/>
    <p:sldId id="324" r:id="rId20"/>
    <p:sldId id="348" r:id="rId21"/>
    <p:sldId id="346" r:id="rId22"/>
    <p:sldId id="327" r:id="rId23"/>
    <p:sldId id="335" r:id="rId24"/>
    <p:sldId id="325" r:id="rId25"/>
    <p:sldId id="359" r:id="rId26"/>
    <p:sldId id="326" r:id="rId27"/>
    <p:sldId id="336" r:id="rId28"/>
    <p:sldId id="343" r:id="rId29"/>
    <p:sldId id="321" r:id="rId30"/>
    <p:sldId id="265" r:id="rId31"/>
    <p:sldId id="272" r:id="rId32"/>
    <p:sldId id="329" r:id="rId33"/>
    <p:sldId id="353" r:id="rId34"/>
    <p:sldId id="261" r:id="rId35"/>
    <p:sldId id="259" r:id="rId36"/>
    <p:sldId id="312" r:id="rId37"/>
    <p:sldId id="273" r:id="rId38"/>
    <p:sldId id="338" r:id="rId39"/>
    <p:sldId id="275" r:id="rId40"/>
    <p:sldId id="341" r:id="rId41"/>
    <p:sldId id="342" r:id="rId42"/>
    <p:sldId id="347" r:id="rId43"/>
    <p:sldId id="344" r:id="rId44"/>
    <p:sldId id="345" r:id="rId45"/>
    <p:sldId id="350" r:id="rId46"/>
    <p:sldId id="358" r:id="rId47"/>
    <p:sldId id="349" r:id="rId48"/>
    <p:sldId id="354" r:id="rId49"/>
    <p:sldId id="372" r:id="rId50"/>
    <p:sldId id="357" r:id="rId51"/>
    <p:sldId id="351" r:id="rId52"/>
    <p:sldId id="339" r:id="rId53"/>
    <p:sldId id="276" r:id="rId54"/>
    <p:sldId id="281" r:id="rId55"/>
    <p:sldId id="340" r:id="rId56"/>
    <p:sldId id="288" r:id="rId57"/>
    <p:sldId id="262" r:id="rId58"/>
    <p:sldId id="260" r:id="rId59"/>
    <p:sldId id="311" r:id="rId60"/>
    <p:sldId id="278" r:id="rId61"/>
    <p:sldId id="360" r:id="rId62"/>
    <p:sldId id="355" r:id="rId63"/>
    <p:sldId id="361" r:id="rId64"/>
    <p:sldId id="317" r:id="rId65"/>
    <p:sldId id="279" r:id="rId66"/>
    <p:sldId id="303" r:id="rId67"/>
    <p:sldId id="304" r:id="rId68"/>
    <p:sldId id="306" r:id="rId69"/>
    <p:sldId id="309" r:id="rId70"/>
    <p:sldId id="310" r:id="rId71"/>
    <p:sldId id="305" r:id="rId72"/>
    <p:sldId id="307" r:id="rId73"/>
    <p:sldId id="308" r:id="rId74"/>
    <p:sldId id="318" r:id="rId75"/>
    <p:sldId id="280" r:id="rId76"/>
    <p:sldId id="352" r:id="rId77"/>
    <p:sldId id="362" r:id="rId78"/>
    <p:sldId id="283" r:id="rId79"/>
    <p:sldId id="363" r:id="rId80"/>
    <p:sldId id="364" r:id="rId81"/>
    <p:sldId id="319" r:id="rId82"/>
    <p:sldId id="285" r:id="rId83"/>
    <p:sldId id="337" r:id="rId84"/>
    <p:sldId id="286" r:id="rId85"/>
    <p:sldId id="373" r:id="rId86"/>
    <p:sldId id="374" r:id="rId87"/>
    <p:sldId id="368" r:id="rId88"/>
    <p:sldId id="287" r:id="rId89"/>
    <p:sldId id="371" r:id="rId90"/>
    <p:sldId id="365" r:id="rId91"/>
    <p:sldId id="366" r:id="rId92"/>
    <p:sldId id="367" r:id="rId93"/>
    <p:sldId id="369" r:id="rId94"/>
    <p:sldId id="370" r:id="rId95"/>
    <p:sldId id="291" r:id="rId96"/>
    <p:sldId id="331" r:id="rId97"/>
    <p:sldId id="289" r:id="rId98"/>
    <p:sldId id="263" r:id="rId99"/>
    <p:sldId id="294" r:id="rId100"/>
    <p:sldId id="314" r:id="rId101"/>
    <p:sldId id="295" r:id="rId102"/>
    <p:sldId id="315" r:id="rId103"/>
    <p:sldId id="296" r:id="rId104"/>
    <p:sldId id="298" r:id="rId105"/>
    <p:sldId id="300" r:id="rId106"/>
    <p:sldId id="301" r:id="rId107"/>
  </p:sldIdLst>
  <p:sldSz cx="9144000" cy="6858000" type="screen4x3"/>
  <p:notesSz cx="7315200" cy="9601200"/>
  <p:custDataLst>
    <p:tags r:id="rId1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2" autoAdjust="0"/>
    <p:restoredTop sz="79218" autoAdjust="0"/>
  </p:normalViewPr>
  <p:slideViewPr>
    <p:cSldViewPr>
      <p:cViewPr varScale="1">
        <p:scale>
          <a:sx n="59" d="100"/>
          <a:sy n="59" d="100"/>
        </p:scale>
        <p:origin x="1620" y="66"/>
      </p:cViewPr>
      <p:guideLst>
        <p:guide orient="horz" pos="2160"/>
        <p:guide pos="2880"/>
      </p:guideLst>
    </p:cSldViewPr>
  </p:slideViewPr>
  <p:notesTextViewPr>
    <p:cViewPr>
      <p:scale>
        <a:sx n="1" d="1"/>
        <a:sy n="1" d="1"/>
      </p:scale>
      <p:origin x="0" y="0"/>
    </p:cViewPr>
  </p:notesTextViewPr>
  <p:sorterViewPr>
    <p:cViewPr>
      <p:scale>
        <a:sx n="100" d="100"/>
        <a:sy n="100" d="100"/>
      </p:scale>
      <p:origin x="0" y="9696"/>
    </p:cViewPr>
  </p:sorterViewPr>
  <p:notesViewPr>
    <p:cSldViewPr>
      <p:cViewPr varScale="1">
        <p:scale>
          <a:sx n="63" d="100"/>
          <a:sy n="63" d="100"/>
        </p:scale>
        <p:origin x="-3228" y="-12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Male</c:v>
                </c:pt>
              </c:strCache>
            </c:strRef>
          </c:tx>
          <c:invertIfNegative val="0"/>
          <c:cat>
            <c:strRef>
              <c:f>Sheet1!$A$2:$A$3</c:f>
              <c:strCache>
                <c:ptCount val="2"/>
                <c:pt idx="0">
                  <c:v>2010 Average U.S. Income</c:v>
                </c:pt>
                <c:pt idx="1">
                  <c:v>2012 Average U.S. Income</c:v>
                </c:pt>
              </c:strCache>
            </c:strRef>
          </c:cat>
          <c:val>
            <c:numRef>
              <c:f>Sheet1!$B$2:$B$3</c:f>
              <c:numCache>
                <c:formatCode>#,##0</c:formatCode>
                <c:ptCount val="2"/>
                <c:pt idx="0" formatCode="&quot;$&quot;#,##0_);[Red]\(&quot;$&quot;#,##0\)">
                  <c:v>42800</c:v>
                </c:pt>
                <c:pt idx="1">
                  <c:v>49398</c:v>
                </c:pt>
              </c:numCache>
            </c:numRef>
          </c:val>
        </c:ser>
        <c:ser>
          <c:idx val="1"/>
          <c:order val="1"/>
          <c:tx>
            <c:strRef>
              <c:f>Sheet1!$C$1</c:f>
              <c:strCache>
                <c:ptCount val="1"/>
                <c:pt idx="0">
                  <c:v>Female</c:v>
                </c:pt>
              </c:strCache>
            </c:strRef>
          </c:tx>
          <c:invertIfNegative val="0"/>
          <c:cat>
            <c:strRef>
              <c:f>Sheet1!$A$2:$A$3</c:f>
              <c:strCache>
                <c:ptCount val="2"/>
                <c:pt idx="0">
                  <c:v>2010 Average U.S. Income</c:v>
                </c:pt>
                <c:pt idx="1">
                  <c:v>2012 Average U.S. Income</c:v>
                </c:pt>
              </c:strCache>
            </c:strRef>
          </c:cat>
          <c:val>
            <c:numRef>
              <c:f>Sheet1!$C$2:$C$3</c:f>
              <c:numCache>
                <c:formatCode>"$"#,##0_);[Red]\("$"#,##0\)</c:formatCode>
                <c:ptCount val="2"/>
                <c:pt idx="0">
                  <c:v>34700</c:v>
                </c:pt>
                <c:pt idx="1">
                  <c:v>37791</c:v>
                </c:pt>
              </c:numCache>
            </c:numRef>
          </c:val>
        </c:ser>
        <c:dLbls>
          <c:showLegendKey val="0"/>
          <c:showVal val="0"/>
          <c:showCatName val="0"/>
          <c:showSerName val="0"/>
          <c:showPercent val="0"/>
          <c:showBubbleSize val="0"/>
        </c:dLbls>
        <c:gapWidth val="150"/>
        <c:axId val="402321632"/>
        <c:axId val="402320064"/>
      </c:barChart>
      <c:catAx>
        <c:axId val="402321632"/>
        <c:scaling>
          <c:orientation val="minMax"/>
        </c:scaling>
        <c:delete val="0"/>
        <c:axPos val="b"/>
        <c:numFmt formatCode="General" sourceLinked="0"/>
        <c:majorTickMark val="out"/>
        <c:minorTickMark val="none"/>
        <c:tickLblPos val="nextTo"/>
        <c:crossAx val="402320064"/>
        <c:crosses val="autoZero"/>
        <c:auto val="1"/>
        <c:lblAlgn val="ctr"/>
        <c:lblOffset val="100"/>
        <c:noMultiLvlLbl val="0"/>
      </c:catAx>
      <c:valAx>
        <c:axId val="402320064"/>
        <c:scaling>
          <c:orientation val="minMax"/>
        </c:scaling>
        <c:delete val="0"/>
        <c:axPos val="l"/>
        <c:majorGridlines/>
        <c:numFmt formatCode="&quot;$&quot;#,##0_);[Red]\(&quot;$&quot;#,##0\)" sourceLinked="1"/>
        <c:majorTickMark val="out"/>
        <c:minorTickMark val="none"/>
        <c:tickLblPos val="nextTo"/>
        <c:crossAx val="402321632"/>
        <c:crosses val="autoZero"/>
        <c:crossBetween val="between"/>
      </c:valAx>
    </c:plotArea>
    <c:legend>
      <c:legendPos val="r"/>
      <c:layout/>
      <c:overlay val="0"/>
    </c:legend>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g"/><Relationship Id="rId4" Type="http://schemas.openxmlformats.org/officeDocument/2006/relationships/image" Target="../media/image2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image" Target="../media/image20.jpg"/><Relationship Id="rId4"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0D507-C184-4958-9CDC-E7D36571508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4AE3BC2-D343-4F47-A7D8-08B94D3319BE}">
      <dgm:prSet phldrT="[Text]"/>
      <dgm:spPr/>
      <dgm:t>
        <a:bodyPr/>
        <a:lstStyle/>
        <a:p>
          <a:r>
            <a:rPr lang="en-US" dirty="0" smtClean="0"/>
            <a:t>Visual</a:t>
          </a:r>
          <a:endParaRPr lang="en-US" dirty="0"/>
        </a:p>
      </dgm:t>
    </dgm:pt>
    <dgm:pt modelId="{6E4B2BA2-8699-4884-8F20-7F149150D953}" type="parTrans" cxnId="{7E45BAE8-2DAC-4BB7-BB44-B17943857A78}">
      <dgm:prSet/>
      <dgm:spPr/>
      <dgm:t>
        <a:bodyPr/>
        <a:lstStyle/>
        <a:p>
          <a:endParaRPr lang="en-US"/>
        </a:p>
      </dgm:t>
    </dgm:pt>
    <dgm:pt modelId="{537905D9-739C-4081-A496-6C57CA299EC6}" type="sibTrans" cxnId="{7E45BAE8-2DAC-4BB7-BB44-B17943857A78}">
      <dgm:prSet/>
      <dgm:spPr/>
      <dgm:t>
        <a:bodyPr/>
        <a:lstStyle/>
        <a:p>
          <a:endParaRPr lang="en-US"/>
        </a:p>
      </dgm:t>
    </dgm:pt>
    <dgm:pt modelId="{C62401D7-D6AB-453E-825D-4277FF32D915}">
      <dgm:prSet phldrT="[Text]"/>
      <dgm:spPr/>
      <dgm:t>
        <a:bodyPr/>
        <a:lstStyle/>
        <a:p>
          <a:r>
            <a:rPr lang="en-US" dirty="0" smtClean="0"/>
            <a:t>Auditory</a:t>
          </a:r>
          <a:endParaRPr lang="en-US" dirty="0"/>
        </a:p>
      </dgm:t>
    </dgm:pt>
    <dgm:pt modelId="{A2DE9070-0B32-4204-AAE5-160AE7BD8F2C}" type="parTrans" cxnId="{B4CDE098-7CC8-4410-82E0-BC507724B81A}">
      <dgm:prSet/>
      <dgm:spPr/>
      <dgm:t>
        <a:bodyPr/>
        <a:lstStyle/>
        <a:p>
          <a:endParaRPr lang="en-US"/>
        </a:p>
      </dgm:t>
    </dgm:pt>
    <dgm:pt modelId="{10F51E7B-353A-4A1A-8E64-16781F393A0E}" type="sibTrans" cxnId="{B4CDE098-7CC8-4410-82E0-BC507724B81A}">
      <dgm:prSet/>
      <dgm:spPr/>
      <dgm:t>
        <a:bodyPr/>
        <a:lstStyle/>
        <a:p>
          <a:endParaRPr lang="en-US"/>
        </a:p>
      </dgm:t>
    </dgm:pt>
    <dgm:pt modelId="{9F442B5B-D647-48B3-8583-E5209C64F24B}">
      <dgm:prSet phldrT="[Text]"/>
      <dgm:spPr/>
      <dgm:t>
        <a:bodyPr/>
        <a:lstStyle/>
        <a:p>
          <a:r>
            <a:rPr lang="en-US" dirty="0" smtClean="0"/>
            <a:t>Motor</a:t>
          </a:r>
          <a:endParaRPr lang="en-US" dirty="0"/>
        </a:p>
      </dgm:t>
    </dgm:pt>
    <dgm:pt modelId="{045ED14F-9C06-4159-8289-973DA8F0BCF6}" type="parTrans" cxnId="{76733211-E360-4EE3-9E44-FEF18C614B88}">
      <dgm:prSet/>
      <dgm:spPr/>
      <dgm:t>
        <a:bodyPr/>
        <a:lstStyle/>
        <a:p>
          <a:endParaRPr lang="en-US"/>
        </a:p>
      </dgm:t>
    </dgm:pt>
    <dgm:pt modelId="{190A0C23-792C-47E1-8458-75F1854649B6}" type="sibTrans" cxnId="{76733211-E360-4EE3-9E44-FEF18C614B88}">
      <dgm:prSet/>
      <dgm:spPr/>
      <dgm:t>
        <a:bodyPr/>
        <a:lstStyle/>
        <a:p>
          <a:endParaRPr lang="en-US"/>
        </a:p>
      </dgm:t>
    </dgm:pt>
    <dgm:pt modelId="{20C33D0E-F35B-4C5C-93D5-9E5BFB3E272B}">
      <dgm:prSet phldrT="[Text]"/>
      <dgm:spPr/>
      <dgm:t>
        <a:bodyPr/>
        <a:lstStyle/>
        <a:p>
          <a:r>
            <a:rPr lang="en-US" dirty="0" smtClean="0"/>
            <a:t>Cognitive</a:t>
          </a:r>
          <a:endParaRPr lang="en-US" dirty="0"/>
        </a:p>
      </dgm:t>
    </dgm:pt>
    <dgm:pt modelId="{73E5080B-4EEC-4A7F-AE17-F82BCB558DA0}" type="parTrans" cxnId="{968A0B1F-E9F0-45D7-B4B9-34C190AD548A}">
      <dgm:prSet/>
      <dgm:spPr/>
      <dgm:t>
        <a:bodyPr/>
        <a:lstStyle/>
        <a:p>
          <a:endParaRPr lang="en-US"/>
        </a:p>
      </dgm:t>
    </dgm:pt>
    <dgm:pt modelId="{27EEDB20-5144-49C9-B073-8E31F5B32C07}" type="sibTrans" cxnId="{968A0B1F-E9F0-45D7-B4B9-34C190AD548A}">
      <dgm:prSet/>
      <dgm:spPr/>
      <dgm:t>
        <a:bodyPr/>
        <a:lstStyle/>
        <a:p>
          <a:endParaRPr lang="en-US"/>
        </a:p>
      </dgm:t>
    </dgm:pt>
    <dgm:pt modelId="{103726AD-7584-4462-AAAD-6848C02B65C4}">
      <dgm:prSet phldrT="[Text]"/>
      <dgm:spPr/>
      <dgm:t>
        <a:bodyPr/>
        <a:lstStyle/>
        <a:p>
          <a:r>
            <a:rPr lang="en-US" dirty="0" smtClean="0"/>
            <a:t>Seizure</a:t>
          </a:r>
          <a:endParaRPr lang="en-US" dirty="0"/>
        </a:p>
      </dgm:t>
    </dgm:pt>
    <dgm:pt modelId="{C211843C-A69C-4A32-9738-4F2105913633}" type="parTrans" cxnId="{5B560E99-5AF2-48F3-B9F3-160107B15015}">
      <dgm:prSet/>
      <dgm:spPr/>
      <dgm:t>
        <a:bodyPr/>
        <a:lstStyle/>
        <a:p>
          <a:endParaRPr lang="en-US"/>
        </a:p>
      </dgm:t>
    </dgm:pt>
    <dgm:pt modelId="{7FFE20A9-BF57-40E4-94F7-3C8CAB6CEFF4}" type="sibTrans" cxnId="{5B560E99-5AF2-48F3-B9F3-160107B15015}">
      <dgm:prSet/>
      <dgm:spPr/>
      <dgm:t>
        <a:bodyPr/>
        <a:lstStyle/>
        <a:p>
          <a:endParaRPr lang="en-US"/>
        </a:p>
      </dgm:t>
    </dgm:pt>
    <dgm:pt modelId="{B6B724FE-25AE-4D51-85BB-A3180E3F2B5A}" type="pres">
      <dgm:prSet presAssocID="{8F40D507-C184-4958-9CDC-E7D365715080}" presName="diagram" presStyleCnt="0">
        <dgm:presLayoutVars>
          <dgm:dir/>
          <dgm:resizeHandles val="exact"/>
        </dgm:presLayoutVars>
      </dgm:prSet>
      <dgm:spPr/>
      <dgm:t>
        <a:bodyPr/>
        <a:lstStyle/>
        <a:p>
          <a:endParaRPr lang="en-US"/>
        </a:p>
      </dgm:t>
    </dgm:pt>
    <dgm:pt modelId="{70C089D9-A1FF-499B-9141-687149EEDBF0}" type="pres">
      <dgm:prSet presAssocID="{C4AE3BC2-D343-4F47-A7D8-08B94D3319BE}" presName="node" presStyleLbl="node1" presStyleIdx="0" presStyleCnt="5">
        <dgm:presLayoutVars>
          <dgm:bulletEnabled val="1"/>
        </dgm:presLayoutVars>
      </dgm:prSet>
      <dgm:spPr/>
      <dgm:t>
        <a:bodyPr/>
        <a:lstStyle/>
        <a:p>
          <a:endParaRPr lang="en-US"/>
        </a:p>
      </dgm:t>
    </dgm:pt>
    <dgm:pt modelId="{D741668C-DCB9-4483-9EB6-9E42D474BDC9}" type="pres">
      <dgm:prSet presAssocID="{537905D9-739C-4081-A496-6C57CA299EC6}" presName="sibTrans" presStyleCnt="0"/>
      <dgm:spPr/>
    </dgm:pt>
    <dgm:pt modelId="{FF686EA1-5CEC-4DBF-922F-AA6909A91DBD}" type="pres">
      <dgm:prSet presAssocID="{C62401D7-D6AB-453E-825D-4277FF32D915}" presName="node" presStyleLbl="node1" presStyleIdx="1" presStyleCnt="5">
        <dgm:presLayoutVars>
          <dgm:bulletEnabled val="1"/>
        </dgm:presLayoutVars>
      </dgm:prSet>
      <dgm:spPr/>
      <dgm:t>
        <a:bodyPr/>
        <a:lstStyle/>
        <a:p>
          <a:endParaRPr lang="en-US"/>
        </a:p>
      </dgm:t>
    </dgm:pt>
    <dgm:pt modelId="{A04B474A-0E39-46B2-ACA7-75F4FA2E7C77}" type="pres">
      <dgm:prSet presAssocID="{10F51E7B-353A-4A1A-8E64-16781F393A0E}" presName="sibTrans" presStyleCnt="0"/>
      <dgm:spPr/>
    </dgm:pt>
    <dgm:pt modelId="{3DD2CE24-B49A-4934-B5F5-8E43A9E9653E}" type="pres">
      <dgm:prSet presAssocID="{9F442B5B-D647-48B3-8583-E5209C64F24B}" presName="node" presStyleLbl="node1" presStyleIdx="2" presStyleCnt="5">
        <dgm:presLayoutVars>
          <dgm:bulletEnabled val="1"/>
        </dgm:presLayoutVars>
      </dgm:prSet>
      <dgm:spPr/>
      <dgm:t>
        <a:bodyPr/>
        <a:lstStyle/>
        <a:p>
          <a:endParaRPr lang="en-US"/>
        </a:p>
      </dgm:t>
    </dgm:pt>
    <dgm:pt modelId="{86CA4C8E-3B1C-4B95-8949-5E9A9CE8033E}" type="pres">
      <dgm:prSet presAssocID="{190A0C23-792C-47E1-8458-75F1854649B6}" presName="sibTrans" presStyleCnt="0"/>
      <dgm:spPr/>
    </dgm:pt>
    <dgm:pt modelId="{A281016D-1AE0-4BA5-8F6A-7F5FEAB8CFA6}" type="pres">
      <dgm:prSet presAssocID="{20C33D0E-F35B-4C5C-93D5-9E5BFB3E272B}" presName="node" presStyleLbl="node1" presStyleIdx="3" presStyleCnt="5">
        <dgm:presLayoutVars>
          <dgm:bulletEnabled val="1"/>
        </dgm:presLayoutVars>
      </dgm:prSet>
      <dgm:spPr/>
      <dgm:t>
        <a:bodyPr/>
        <a:lstStyle/>
        <a:p>
          <a:endParaRPr lang="en-US"/>
        </a:p>
      </dgm:t>
    </dgm:pt>
    <dgm:pt modelId="{66477AED-4B16-4CB1-87B0-AA7DF57FDB9D}" type="pres">
      <dgm:prSet presAssocID="{27EEDB20-5144-49C9-B073-8E31F5B32C07}" presName="sibTrans" presStyleCnt="0"/>
      <dgm:spPr/>
    </dgm:pt>
    <dgm:pt modelId="{7A02F404-A1C6-4CFE-B87F-F3C231CC1C99}" type="pres">
      <dgm:prSet presAssocID="{103726AD-7584-4462-AAAD-6848C02B65C4}" presName="node" presStyleLbl="node1" presStyleIdx="4" presStyleCnt="5">
        <dgm:presLayoutVars>
          <dgm:bulletEnabled val="1"/>
        </dgm:presLayoutVars>
      </dgm:prSet>
      <dgm:spPr/>
      <dgm:t>
        <a:bodyPr/>
        <a:lstStyle/>
        <a:p>
          <a:endParaRPr lang="en-US"/>
        </a:p>
      </dgm:t>
    </dgm:pt>
  </dgm:ptLst>
  <dgm:cxnLst>
    <dgm:cxn modelId="{968A0B1F-E9F0-45D7-B4B9-34C190AD548A}" srcId="{8F40D507-C184-4958-9CDC-E7D365715080}" destId="{20C33D0E-F35B-4C5C-93D5-9E5BFB3E272B}" srcOrd="3" destOrd="0" parTransId="{73E5080B-4EEC-4A7F-AE17-F82BCB558DA0}" sibTransId="{27EEDB20-5144-49C9-B073-8E31F5B32C07}"/>
    <dgm:cxn modelId="{1396EE5A-2DBC-48F3-9718-EFC40661A559}" type="presOf" srcId="{9F442B5B-D647-48B3-8583-E5209C64F24B}" destId="{3DD2CE24-B49A-4934-B5F5-8E43A9E9653E}" srcOrd="0" destOrd="0" presId="urn:microsoft.com/office/officeart/2005/8/layout/default"/>
    <dgm:cxn modelId="{B951D057-DD4F-48A4-B58C-BFEB74A838A2}" type="presOf" srcId="{103726AD-7584-4462-AAAD-6848C02B65C4}" destId="{7A02F404-A1C6-4CFE-B87F-F3C231CC1C99}" srcOrd="0" destOrd="0" presId="urn:microsoft.com/office/officeart/2005/8/layout/default"/>
    <dgm:cxn modelId="{5969D3DF-54E0-4DBC-9CCC-E5B2EC281B8D}" type="presOf" srcId="{C62401D7-D6AB-453E-825D-4277FF32D915}" destId="{FF686EA1-5CEC-4DBF-922F-AA6909A91DBD}" srcOrd="0" destOrd="0" presId="urn:microsoft.com/office/officeart/2005/8/layout/default"/>
    <dgm:cxn modelId="{B4CDE098-7CC8-4410-82E0-BC507724B81A}" srcId="{8F40D507-C184-4958-9CDC-E7D365715080}" destId="{C62401D7-D6AB-453E-825D-4277FF32D915}" srcOrd="1" destOrd="0" parTransId="{A2DE9070-0B32-4204-AAE5-160AE7BD8F2C}" sibTransId="{10F51E7B-353A-4A1A-8E64-16781F393A0E}"/>
    <dgm:cxn modelId="{7E45BAE8-2DAC-4BB7-BB44-B17943857A78}" srcId="{8F40D507-C184-4958-9CDC-E7D365715080}" destId="{C4AE3BC2-D343-4F47-A7D8-08B94D3319BE}" srcOrd="0" destOrd="0" parTransId="{6E4B2BA2-8699-4884-8F20-7F149150D953}" sibTransId="{537905D9-739C-4081-A496-6C57CA299EC6}"/>
    <dgm:cxn modelId="{FF40B7A4-B068-4072-AA49-81B3B643813F}" type="presOf" srcId="{20C33D0E-F35B-4C5C-93D5-9E5BFB3E272B}" destId="{A281016D-1AE0-4BA5-8F6A-7F5FEAB8CFA6}" srcOrd="0" destOrd="0" presId="urn:microsoft.com/office/officeart/2005/8/layout/default"/>
    <dgm:cxn modelId="{3D8EE46E-D5BC-4E1C-B322-9B373BD10660}" type="presOf" srcId="{C4AE3BC2-D343-4F47-A7D8-08B94D3319BE}" destId="{70C089D9-A1FF-499B-9141-687149EEDBF0}" srcOrd="0" destOrd="0" presId="urn:microsoft.com/office/officeart/2005/8/layout/default"/>
    <dgm:cxn modelId="{76733211-E360-4EE3-9E44-FEF18C614B88}" srcId="{8F40D507-C184-4958-9CDC-E7D365715080}" destId="{9F442B5B-D647-48B3-8583-E5209C64F24B}" srcOrd="2" destOrd="0" parTransId="{045ED14F-9C06-4159-8289-973DA8F0BCF6}" sibTransId="{190A0C23-792C-47E1-8458-75F1854649B6}"/>
    <dgm:cxn modelId="{7E43C969-020E-45A3-8B0D-892589E16778}" type="presOf" srcId="{8F40D507-C184-4958-9CDC-E7D365715080}" destId="{B6B724FE-25AE-4D51-85BB-A3180E3F2B5A}" srcOrd="0" destOrd="0" presId="urn:microsoft.com/office/officeart/2005/8/layout/default"/>
    <dgm:cxn modelId="{5B560E99-5AF2-48F3-B9F3-160107B15015}" srcId="{8F40D507-C184-4958-9CDC-E7D365715080}" destId="{103726AD-7584-4462-AAAD-6848C02B65C4}" srcOrd="4" destOrd="0" parTransId="{C211843C-A69C-4A32-9738-4F2105913633}" sibTransId="{7FFE20A9-BF57-40E4-94F7-3C8CAB6CEFF4}"/>
    <dgm:cxn modelId="{7F5355EF-9DD4-4A3A-9442-DF1D474C2027}" type="presParOf" srcId="{B6B724FE-25AE-4D51-85BB-A3180E3F2B5A}" destId="{70C089D9-A1FF-499B-9141-687149EEDBF0}" srcOrd="0" destOrd="0" presId="urn:microsoft.com/office/officeart/2005/8/layout/default"/>
    <dgm:cxn modelId="{043EB943-B01C-4ACE-8BE5-561B51D3EA81}" type="presParOf" srcId="{B6B724FE-25AE-4D51-85BB-A3180E3F2B5A}" destId="{D741668C-DCB9-4483-9EB6-9E42D474BDC9}" srcOrd="1" destOrd="0" presId="urn:microsoft.com/office/officeart/2005/8/layout/default"/>
    <dgm:cxn modelId="{B171EE69-0525-476C-96E4-09C6779371BA}" type="presParOf" srcId="{B6B724FE-25AE-4D51-85BB-A3180E3F2B5A}" destId="{FF686EA1-5CEC-4DBF-922F-AA6909A91DBD}" srcOrd="2" destOrd="0" presId="urn:microsoft.com/office/officeart/2005/8/layout/default"/>
    <dgm:cxn modelId="{24D23717-16BD-486C-AE85-DCA27DF674CC}" type="presParOf" srcId="{B6B724FE-25AE-4D51-85BB-A3180E3F2B5A}" destId="{A04B474A-0E39-46B2-ACA7-75F4FA2E7C77}" srcOrd="3" destOrd="0" presId="urn:microsoft.com/office/officeart/2005/8/layout/default"/>
    <dgm:cxn modelId="{2D53B0E2-1FE3-4772-ABD4-B88211705231}" type="presParOf" srcId="{B6B724FE-25AE-4D51-85BB-A3180E3F2B5A}" destId="{3DD2CE24-B49A-4934-B5F5-8E43A9E9653E}" srcOrd="4" destOrd="0" presId="urn:microsoft.com/office/officeart/2005/8/layout/default"/>
    <dgm:cxn modelId="{34196C69-FF23-4BE4-B98A-5512F7FFCA3A}" type="presParOf" srcId="{B6B724FE-25AE-4D51-85BB-A3180E3F2B5A}" destId="{86CA4C8E-3B1C-4B95-8949-5E9A9CE8033E}" srcOrd="5" destOrd="0" presId="urn:microsoft.com/office/officeart/2005/8/layout/default"/>
    <dgm:cxn modelId="{8D4E73EF-08F3-45E8-87A8-0CAB71B91D05}" type="presParOf" srcId="{B6B724FE-25AE-4D51-85BB-A3180E3F2B5A}" destId="{A281016D-1AE0-4BA5-8F6A-7F5FEAB8CFA6}" srcOrd="6" destOrd="0" presId="urn:microsoft.com/office/officeart/2005/8/layout/default"/>
    <dgm:cxn modelId="{4703C637-0E03-4054-A92B-4409F674FD49}" type="presParOf" srcId="{B6B724FE-25AE-4D51-85BB-A3180E3F2B5A}" destId="{66477AED-4B16-4CB1-87B0-AA7DF57FDB9D}" srcOrd="7" destOrd="0" presId="urn:microsoft.com/office/officeart/2005/8/layout/default"/>
    <dgm:cxn modelId="{BC3EE1E4-CC9A-40A0-9D3A-2A1DA4B78645}" type="presParOf" srcId="{B6B724FE-25AE-4D51-85BB-A3180E3F2B5A}" destId="{7A02F404-A1C6-4CFE-B87F-F3C231CC1C9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3B5C73-8A61-47E7-9561-9209BC388239}" type="doc">
      <dgm:prSet loTypeId="urn:microsoft.com/office/officeart/2008/layout/PictureAccentBlocks" loCatId="picture" qsTypeId="urn:microsoft.com/office/officeart/2005/8/quickstyle/simple1" qsCatId="simple" csTypeId="urn:microsoft.com/office/officeart/2005/8/colors/accent1_2" csCatId="accent1" phldr="1"/>
      <dgm:spPr/>
      <dgm:t>
        <a:bodyPr/>
        <a:lstStyle/>
        <a:p>
          <a:endParaRPr lang="en-US"/>
        </a:p>
      </dgm:t>
    </dgm:pt>
    <dgm:pt modelId="{1D7036A0-D8BB-402D-88CB-A455628E5627}">
      <dgm:prSet phldrT="[Text]"/>
      <dgm:spPr/>
      <dgm:t>
        <a:bodyPr/>
        <a:lstStyle/>
        <a:p>
          <a:r>
            <a:rPr lang="en-US" dirty="0" err="1" smtClean="0"/>
            <a:t>Dropcap</a:t>
          </a:r>
          <a:endParaRPr lang="en-US" dirty="0"/>
        </a:p>
      </dgm:t>
    </dgm:pt>
    <dgm:pt modelId="{58CC119B-AD67-43BB-9AE9-2C653F64E98E}" type="parTrans" cxnId="{F86E0923-C836-416D-849D-F69BF892641C}">
      <dgm:prSet/>
      <dgm:spPr/>
      <dgm:t>
        <a:bodyPr/>
        <a:lstStyle/>
        <a:p>
          <a:endParaRPr lang="en-US"/>
        </a:p>
      </dgm:t>
    </dgm:pt>
    <dgm:pt modelId="{AC35CD1F-0C5D-46BD-8B64-D1ABCC31856F}" type="sibTrans" cxnId="{F86E0923-C836-416D-849D-F69BF892641C}">
      <dgm:prSet/>
      <dgm:spPr/>
      <dgm:t>
        <a:bodyPr/>
        <a:lstStyle/>
        <a:p>
          <a:endParaRPr lang="en-US"/>
        </a:p>
      </dgm:t>
    </dgm:pt>
    <dgm:pt modelId="{CB569A06-49C9-4B0E-B376-AF887A69202F}">
      <dgm:prSet phldrT="[Text]"/>
      <dgm:spPr/>
      <dgm:t>
        <a:bodyPr/>
        <a:lstStyle/>
        <a:p>
          <a:r>
            <a:rPr lang="en-US" dirty="0" smtClean="0"/>
            <a:t>Basic Formatting</a:t>
          </a:r>
          <a:endParaRPr lang="en-US" dirty="0"/>
        </a:p>
      </dgm:t>
    </dgm:pt>
    <dgm:pt modelId="{CC7116D4-EB32-436D-BFA9-913CF0815CC9}" type="parTrans" cxnId="{C168722D-950C-43F8-A877-3D0B8A0DC002}">
      <dgm:prSet/>
      <dgm:spPr/>
      <dgm:t>
        <a:bodyPr/>
        <a:lstStyle/>
        <a:p>
          <a:endParaRPr lang="en-US"/>
        </a:p>
      </dgm:t>
    </dgm:pt>
    <dgm:pt modelId="{85370F85-F1F9-42DA-B4AA-CA8839360F1D}" type="sibTrans" cxnId="{C168722D-950C-43F8-A877-3D0B8A0DC002}">
      <dgm:prSet/>
      <dgm:spPr/>
      <dgm:t>
        <a:bodyPr/>
        <a:lstStyle/>
        <a:p>
          <a:endParaRPr lang="en-US"/>
        </a:p>
      </dgm:t>
    </dgm:pt>
    <dgm:pt modelId="{47989CF9-AA8C-4211-947D-697E13046895}">
      <dgm:prSet phldrT="[Text]"/>
      <dgm:spPr/>
      <dgm:t>
        <a:bodyPr/>
        <a:lstStyle/>
        <a:p>
          <a:r>
            <a:rPr lang="en-US" dirty="0" smtClean="0"/>
            <a:t>Symbols</a:t>
          </a:r>
          <a:endParaRPr lang="en-US" dirty="0"/>
        </a:p>
      </dgm:t>
    </dgm:pt>
    <dgm:pt modelId="{1A43425F-B433-4FF1-9A0D-3CF4CB3D4E04}" type="parTrans" cxnId="{2767C0CE-2C41-44F0-9422-3E5C5027AD9C}">
      <dgm:prSet/>
      <dgm:spPr/>
      <dgm:t>
        <a:bodyPr/>
        <a:lstStyle/>
        <a:p>
          <a:endParaRPr lang="en-US"/>
        </a:p>
      </dgm:t>
    </dgm:pt>
    <dgm:pt modelId="{AA65B45F-4C66-4B0E-8E14-2D3FD1FC019B}" type="sibTrans" cxnId="{2767C0CE-2C41-44F0-9422-3E5C5027AD9C}">
      <dgm:prSet/>
      <dgm:spPr/>
      <dgm:t>
        <a:bodyPr/>
        <a:lstStyle/>
        <a:p>
          <a:endParaRPr lang="en-US"/>
        </a:p>
      </dgm:t>
    </dgm:pt>
    <dgm:pt modelId="{F57F43EA-E488-4F32-97ED-BF7E666223AF}">
      <dgm:prSet phldrT="[Text]"/>
      <dgm:spPr/>
      <dgm:t>
        <a:bodyPr/>
        <a:lstStyle/>
        <a:p>
          <a:r>
            <a:rPr lang="en-US" dirty="0" smtClean="0"/>
            <a:t>Sub/Superscripts</a:t>
          </a:r>
          <a:endParaRPr lang="en-US" dirty="0"/>
        </a:p>
      </dgm:t>
    </dgm:pt>
    <dgm:pt modelId="{4F968A7E-E07D-423C-BE52-245E20569AB1}" type="parTrans" cxnId="{997D64B1-0DDA-4AF1-BF0E-38A10D479F25}">
      <dgm:prSet/>
      <dgm:spPr/>
      <dgm:t>
        <a:bodyPr/>
        <a:lstStyle/>
        <a:p>
          <a:endParaRPr lang="en-US"/>
        </a:p>
      </dgm:t>
    </dgm:pt>
    <dgm:pt modelId="{F96C13C3-3483-40B9-812D-B66B07D720C1}" type="sibTrans" cxnId="{997D64B1-0DDA-4AF1-BF0E-38A10D479F25}">
      <dgm:prSet/>
      <dgm:spPr/>
      <dgm:t>
        <a:bodyPr/>
        <a:lstStyle/>
        <a:p>
          <a:endParaRPr lang="en-US"/>
        </a:p>
      </dgm:t>
    </dgm:pt>
    <dgm:pt modelId="{5B77A4AA-9141-4A47-9CA3-FB487A995E99}" type="pres">
      <dgm:prSet presAssocID="{053B5C73-8A61-47E7-9561-9209BC388239}" presName="Name0" presStyleCnt="0">
        <dgm:presLayoutVars>
          <dgm:dir/>
        </dgm:presLayoutVars>
      </dgm:prSet>
      <dgm:spPr/>
      <dgm:t>
        <a:bodyPr/>
        <a:lstStyle/>
        <a:p>
          <a:endParaRPr lang="en-US"/>
        </a:p>
      </dgm:t>
    </dgm:pt>
    <dgm:pt modelId="{A8869E93-2AEE-4199-9474-3C71F559BF4F}" type="pres">
      <dgm:prSet presAssocID="{1D7036A0-D8BB-402D-88CB-A455628E5627}" presName="composite" presStyleCnt="0"/>
      <dgm:spPr/>
    </dgm:pt>
    <dgm:pt modelId="{6C83C7EF-C427-483F-A7BE-898D221C802B}" type="pres">
      <dgm:prSet presAssocID="{1D7036A0-D8BB-402D-88CB-A455628E5627}" presName="Image" presStyleLbl="align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B4261E4A-67C4-4E63-BC8F-9915B84C45C7}" type="pres">
      <dgm:prSet presAssocID="{1D7036A0-D8BB-402D-88CB-A455628E5627}" presName="Parent" presStyleLbl="revTx" presStyleIdx="0" presStyleCnt="4">
        <dgm:presLayoutVars>
          <dgm:bulletEnabled val="1"/>
        </dgm:presLayoutVars>
      </dgm:prSet>
      <dgm:spPr/>
      <dgm:t>
        <a:bodyPr/>
        <a:lstStyle/>
        <a:p>
          <a:endParaRPr lang="en-US"/>
        </a:p>
      </dgm:t>
    </dgm:pt>
    <dgm:pt modelId="{5F5C54D6-F427-4B3A-8436-4916B35C9201}" type="pres">
      <dgm:prSet presAssocID="{AC35CD1F-0C5D-46BD-8B64-D1ABCC31856F}" presName="sibTrans" presStyleCnt="0"/>
      <dgm:spPr/>
    </dgm:pt>
    <dgm:pt modelId="{2D7F3170-5EE9-4C95-92BF-72A5170F82CA}" type="pres">
      <dgm:prSet presAssocID="{CB569A06-49C9-4B0E-B376-AF887A69202F}" presName="composite" presStyleCnt="0"/>
      <dgm:spPr/>
    </dgm:pt>
    <dgm:pt modelId="{AC6599F9-8212-4F61-B4B0-E8211F09E815}" type="pres">
      <dgm:prSet presAssocID="{CB569A06-49C9-4B0E-B376-AF887A69202F}" presName="Image" presStyleLbl="align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4638DE21-E9D3-4622-8D75-02B734A60F20}" type="pres">
      <dgm:prSet presAssocID="{CB569A06-49C9-4B0E-B376-AF887A69202F}" presName="Parent" presStyleLbl="revTx" presStyleIdx="1" presStyleCnt="4">
        <dgm:presLayoutVars>
          <dgm:bulletEnabled val="1"/>
        </dgm:presLayoutVars>
      </dgm:prSet>
      <dgm:spPr/>
      <dgm:t>
        <a:bodyPr/>
        <a:lstStyle/>
        <a:p>
          <a:endParaRPr lang="en-US"/>
        </a:p>
      </dgm:t>
    </dgm:pt>
    <dgm:pt modelId="{E34D58E1-399F-4798-A131-9C51A3D638DA}" type="pres">
      <dgm:prSet presAssocID="{85370F85-F1F9-42DA-B4AA-CA8839360F1D}" presName="sibTrans" presStyleCnt="0"/>
      <dgm:spPr/>
    </dgm:pt>
    <dgm:pt modelId="{03398ACD-7FEE-403C-A0FB-AE1CA78A4B0A}" type="pres">
      <dgm:prSet presAssocID="{47989CF9-AA8C-4211-947D-697E13046895}" presName="composite" presStyleCnt="0"/>
      <dgm:spPr/>
    </dgm:pt>
    <dgm:pt modelId="{F57010FB-1A31-4BD7-A523-7AE752FBA51E}" type="pres">
      <dgm:prSet presAssocID="{47989CF9-AA8C-4211-947D-697E13046895}" presName="Image" presStyleLbl="align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t>
        <a:bodyPr/>
        <a:lstStyle/>
        <a:p>
          <a:endParaRPr lang="en-US"/>
        </a:p>
      </dgm:t>
    </dgm:pt>
    <dgm:pt modelId="{C680EDFF-5FA9-4BDF-B1A4-3FB1086F7F89}" type="pres">
      <dgm:prSet presAssocID="{47989CF9-AA8C-4211-947D-697E13046895}" presName="Parent" presStyleLbl="revTx" presStyleIdx="2" presStyleCnt="4">
        <dgm:presLayoutVars>
          <dgm:bulletEnabled val="1"/>
        </dgm:presLayoutVars>
      </dgm:prSet>
      <dgm:spPr/>
      <dgm:t>
        <a:bodyPr/>
        <a:lstStyle/>
        <a:p>
          <a:endParaRPr lang="en-US"/>
        </a:p>
      </dgm:t>
    </dgm:pt>
    <dgm:pt modelId="{8FE036A9-70FE-465D-8E92-C6C681996890}" type="pres">
      <dgm:prSet presAssocID="{AA65B45F-4C66-4B0E-8E14-2D3FD1FC019B}" presName="sibTrans" presStyleCnt="0"/>
      <dgm:spPr/>
    </dgm:pt>
    <dgm:pt modelId="{EAC7CFD7-17CD-4CBE-BEE3-A95E31BD96F1}" type="pres">
      <dgm:prSet presAssocID="{F57F43EA-E488-4F32-97ED-BF7E666223AF}" presName="composite" presStyleCnt="0"/>
      <dgm:spPr/>
    </dgm:pt>
    <dgm:pt modelId="{880206B8-9403-4D03-B1E2-F6D85F04BC41}" type="pres">
      <dgm:prSet presAssocID="{F57F43EA-E488-4F32-97ED-BF7E666223AF}" presName="Image" presStyleLbl="align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US"/>
        </a:p>
      </dgm:t>
    </dgm:pt>
    <dgm:pt modelId="{EE05BE3A-469D-4352-84BC-7DF100B34DC4}" type="pres">
      <dgm:prSet presAssocID="{F57F43EA-E488-4F32-97ED-BF7E666223AF}" presName="Parent" presStyleLbl="revTx" presStyleIdx="3" presStyleCnt="4">
        <dgm:presLayoutVars>
          <dgm:bulletEnabled val="1"/>
        </dgm:presLayoutVars>
      </dgm:prSet>
      <dgm:spPr/>
      <dgm:t>
        <a:bodyPr/>
        <a:lstStyle/>
        <a:p>
          <a:endParaRPr lang="en-US"/>
        </a:p>
      </dgm:t>
    </dgm:pt>
  </dgm:ptLst>
  <dgm:cxnLst>
    <dgm:cxn modelId="{F86E0923-C836-416D-849D-F69BF892641C}" srcId="{053B5C73-8A61-47E7-9561-9209BC388239}" destId="{1D7036A0-D8BB-402D-88CB-A455628E5627}" srcOrd="0" destOrd="0" parTransId="{58CC119B-AD67-43BB-9AE9-2C653F64E98E}" sibTransId="{AC35CD1F-0C5D-46BD-8B64-D1ABCC31856F}"/>
    <dgm:cxn modelId="{D35A949C-F3D9-46CB-BAEE-9B0B372A7E32}" type="presOf" srcId="{CB569A06-49C9-4B0E-B376-AF887A69202F}" destId="{4638DE21-E9D3-4622-8D75-02B734A60F20}" srcOrd="0" destOrd="0" presId="urn:microsoft.com/office/officeart/2008/layout/PictureAccentBlocks"/>
    <dgm:cxn modelId="{E2455DD6-5523-4A9C-B8F1-7C24BF6EE679}" type="presOf" srcId="{47989CF9-AA8C-4211-947D-697E13046895}" destId="{C680EDFF-5FA9-4BDF-B1A4-3FB1086F7F89}" srcOrd="0" destOrd="0" presId="urn:microsoft.com/office/officeart/2008/layout/PictureAccentBlocks"/>
    <dgm:cxn modelId="{2767C0CE-2C41-44F0-9422-3E5C5027AD9C}" srcId="{053B5C73-8A61-47E7-9561-9209BC388239}" destId="{47989CF9-AA8C-4211-947D-697E13046895}" srcOrd="2" destOrd="0" parTransId="{1A43425F-B433-4FF1-9A0D-3CF4CB3D4E04}" sibTransId="{AA65B45F-4C66-4B0E-8E14-2D3FD1FC019B}"/>
    <dgm:cxn modelId="{2DADD538-AFB1-4F47-8386-759E98FA0FAC}" type="presOf" srcId="{053B5C73-8A61-47E7-9561-9209BC388239}" destId="{5B77A4AA-9141-4A47-9CA3-FB487A995E99}" srcOrd="0" destOrd="0" presId="urn:microsoft.com/office/officeart/2008/layout/PictureAccentBlocks"/>
    <dgm:cxn modelId="{C9E40065-B869-418C-9951-CC288D72F5F7}" type="presOf" srcId="{F57F43EA-E488-4F32-97ED-BF7E666223AF}" destId="{EE05BE3A-469D-4352-84BC-7DF100B34DC4}" srcOrd="0" destOrd="0" presId="urn:microsoft.com/office/officeart/2008/layout/PictureAccentBlocks"/>
    <dgm:cxn modelId="{C168722D-950C-43F8-A877-3D0B8A0DC002}" srcId="{053B5C73-8A61-47E7-9561-9209BC388239}" destId="{CB569A06-49C9-4B0E-B376-AF887A69202F}" srcOrd="1" destOrd="0" parTransId="{CC7116D4-EB32-436D-BFA9-913CF0815CC9}" sibTransId="{85370F85-F1F9-42DA-B4AA-CA8839360F1D}"/>
    <dgm:cxn modelId="{93F41CBE-3252-43A4-9039-788D74E197A6}" type="presOf" srcId="{1D7036A0-D8BB-402D-88CB-A455628E5627}" destId="{B4261E4A-67C4-4E63-BC8F-9915B84C45C7}" srcOrd="0" destOrd="0" presId="urn:microsoft.com/office/officeart/2008/layout/PictureAccentBlocks"/>
    <dgm:cxn modelId="{997D64B1-0DDA-4AF1-BF0E-38A10D479F25}" srcId="{053B5C73-8A61-47E7-9561-9209BC388239}" destId="{F57F43EA-E488-4F32-97ED-BF7E666223AF}" srcOrd="3" destOrd="0" parTransId="{4F968A7E-E07D-423C-BE52-245E20569AB1}" sibTransId="{F96C13C3-3483-40B9-812D-B66B07D720C1}"/>
    <dgm:cxn modelId="{8DA3210E-9986-4C74-BB72-14572B3F9201}" type="presParOf" srcId="{5B77A4AA-9141-4A47-9CA3-FB487A995E99}" destId="{A8869E93-2AEE-4199-9474-3C71F559BF4F}" srcOrd="0" destOrd="0" presId="urn:microsoft.com/office/officeart/2008/layout/PictureAccentBlocks"/>
    <dgm:cxn modelId="{077CCE5C-8987-4742-BDC2-EDDE436A92BD}" type="presParOf" srcId="{A8869E93-2AEE-4199-9474-3C71F559BF4F}" destId="{6C83C7EF-C427-483F-A7BE-898D221C802B}" srcOrd="0" destOrd="0" presId="urn:microsoft.com/office/officeart/2008/layout/PictureAccentBlocks"/>
    <dgm:cxn modelId="{87F9EFAE-7A22-4F1C-BDB9-EE1FD6E8C967}" type="presParOf" srcId="{A8869E93-2AEE-4199-9474-3C71F559BF4F}" destId="{B4261E4A-67C4-4E63-BC8F-9915B84C45C7}" srcOrd="1" destOrd="0" presId="urn:microsoft.com/office/officeart/2008/layout/PictureAccentBlocks"/>
    <dgm:cxn modelId="{A4EDCD86-71DB-4219-9E7B-DC72F609A2B6}" type="presParOf" srcId="{5B77A4AA-9141-4A47-9CA3-FB487A995E99}" destId="{5F5C54D6-F427-4B3A-8436-4916B35C9201}" srcOrd="1" destOrd="0" presId="urn:microsoft.com/office/officeart/2008/layout/PictureAccentBlocks"/>
    <dgm:cxn modelId="{02730C15-3B01-454B-B854-2F7420B2ACE6}" type="presParOf" srcId="{5B77A4AA-9141-4A47-9CA3-FB487A995E99}" destId="{2D7F3170-5EE9-4C95-92BF-72A5170F82CA}" srcOrd="2" destOrd="0" presId="urn:microsoft.com/office/officeart/2008/layout/PictureAccentBlocks"/>
    <dgm:cxn modelId="{153CAC55-ACE3-49CC-9D53-85B8CF8F8BA4}" type="presParOf" srcId="{2D7F3170-5EE9-4C95-92BF-72A5170F82CA}" destId="{AC6599F9-8212-4F61-B4B0-E8211F09E815}" srcOrd="0" destOrd="0" presId="urn:microsoft.com/office/officeart/2008/layout/PictureAccentBlocks"/>
    <dgm:cxn modelId="{054C11CD-B2A1-447A-A044-43DC6AA319F8}" type="presParOf" srcId="{2D7F3170-5EE9-4C95-92BF-72A5170F82CA}" destId="{4638DE21-E9D3-4622-8D75-02B734A60F20}" srcOrd="1" destOrd="0" presId="urn:microsoft.com/office/officeart/2008/layout/PictureAccentBlocks"/>
    <dgm:cxn modelId="{5F503471-D87F-4701-A5A1-17D394AAEA46}" type="presParOf" srcId="{5B77A4AA-9141-4A47-9CA3-FB487A995E99}" destId="{E34D58E1-399F-4798-A131-9C51A3D638DA}" srcOrd="3" destOrd="0" presId="urn:microsoft.com/office/officeart/2008/layout/PictureAccentBlocks"/>
    <dgm:cxn modelId="{0F1AB012-91B0-4C78-9E3E-F83143C28DE8}" type="presParOf" srcId="{5B77A4AA-9141-4A47-9CA3-FB487A995E99}" destId="{03398ACD-7FEE-403C-A0FB-AE1CA78A4B0A}" srcOrd="4" destOrd="0" presId="urn:microsoft.com/office/officeart/2008/layout/PictureAccentBlocks"/>
    <dgm:cxn modelId="{A1BCFA24-E6B7-4F91-AD28-FF6BCEA0A426}" type="presParOf" srcId="{03398ACD-7FEE-403C-A0FB-AE1CA78A4B0A}" destId="{F57010FB-1A31-4BD7-A523-7AE752FBA51E}" srcOrd="0" destOrd="0" presId="urn:microsoft.com/office/officeart/2008/layout/PictureAccentBlocks"/>
    <dgm:cxn modelId="{6C64CEE4-94A2-4818-BF5F-49E7219A7846}" type="presParOf" srcId="{03398ACD-7FEE-403C-A0FB-AE1CA78A4B0A}" destId="{C680EDFF-5FA9-4BDF-B1A4-3FB1086F7F89}" srcOrd="1" destOrd="0" presId="urn:microsoft.com/office/officeart/2008/layout/PictureAccentBlocks"/>
    <dgm:cxn modelId="{117620A9-7C60-4738-A7D1-F2870284539A}" type="presParOf" srcId="{5B77A4AA-9141-4A47-9CA3-FB487A995E99}" destId="{8FE036A9-70FE-465D-8E92-C6C681996890}" srcOrd="5" destOrd="0" presId="urn:microsoft.com/office/officeart/2008/layout/PictureAccentBlocks"/>
    <dgm:cxn modelId="{57320221-935A-4C5C-89B2-4DFC88693A6B}" type="presParOf" srcId="{5B77A4AA-9141-4A47-9CA3-FB487A995E99}" destId="{EAC7CFD7-17CD-4CBE-BEE3-A95E31BD96F1}" srcOrd="6" destOrd="0" presId="urn:microsoft.com/office/officeart/2008/layout/PictureAccentBlocks"/>
    <dgm:cxn modelId="{D84C3234-E928-44F9-BA81-06A7B5DCE9B2}" type="presParOf" srcId="{EAC7CFD7-17CD-4CBE-BEE3-A95E31BD96F1}" destId="{880206B8-9403-4D03-B1E2-F6D85F04BC41}" srcOrd="0" destOrd="0" presId="urn:microsoft.com/office/officeart/2008/layout/PictureAccentBlocks"/>
    <dgm:cxn modelId="{2783E645-8AB4-4B6B-8AB9-9075AE9BB7EC}" type="presParOf" srcId="{EAC7CFD7-17CD-4CBE-BEE3-A95E31BD96F1}" destId="{EE05BE3A-469D-4352-84BC-7DF100B34DC4}" srcOrd="1" destOrd="0" presId="urn:microsoft.com/office/officeart/2008/layout/PictureAccent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089D9-A1FF-499B-9141-687149EEDBF0}">
      <dsp:nvSpPr>
        <dsp:cNvPr id="0" name=""/>
        <dsp:cNvSpPr/>
      </dsp:nvSpPr>
      <dsp:spPr>
        <a:xfrm>
          <a:off x="0" y="641349"/>
          <a:ext cx="2571749" cy="1543050"/>
        </a:xfrm>
        <a:prstGeom prst="rect">
          <a:avLst/>
        </a:prstGeom>
        <a:solidFill>
          <a:schemeClr val="accent2">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Visual</a:t>
          </a:r>
          <a:endParaRPr lang="en-US" sz="4400" kern="1200" dirty="0"/>
        </a:p>
      </dsp:txBody>
      <dsp:txXfrm>
        <a:off x="0" y="641349"/>
        <a:ext cx="2571749" cy="1543050"/>
      </dsp:txXfrm>
    </dsp:sp>
    <dsp:sp modelId="{FF686EA1-5CEC-4DBF-922F-AA6909A91DBD}">
      <dsp:nvSpPr>
        <dsp:cNvPr id="0" name=""/>
        <dsp:cNvSpPr/>
      </dsp:nvSpPr>
      <dsp:spPr>
        <a:xfrm>
          <a:off x="2828925" y="641349"/>
          <a:ext cx="2571749" cy="1543050"/>
        </a:xfrm>
        <a:prstGeom prst="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Auditory</a:t>
          </a:r>
          <a:endParaRPr lang="en-US" sz="4400" kern="1200" dirty="0"/>
        </a:p>
      </dsp:txBody>
      <dsp:txXfrm>
        <a:off x="2828925" y="641349"/>
        <a:ext cx="2571749" cy="1543050"/>
      </dsp:txXfrm>
    </dsp:sp>
    <dsp:sp modelId="{3DD2CE24-B49A-4934-B5F5-8E43A9E9653E}">
      <dsp:nvSpPr>
        <dsp:cNvPr id="0" name=""/>
        <dsp:cNvSpPr/>
      </dsp:nvSpPr>
      <dsp:spPr>
        <a:xfrm>
          <a:off x="5657849" y="641349"/>
          <a:ext cx="2571749" cy="1543050"/>
        </a:xfrm>
        <a:prstGeom prst="rect">
          <a:avLst/>
        </a:prstGeom>
        <a:solidFill>
          <a:schemeClr val="accent4">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Motor</a:t>
          </a:r>
          <a:endParaRPr lang="en-US" sz="4400" kern="1200" dirty="0"/>
        </a:p>
      </dsp:txBody>
      <dsp:txXfrm>
        <a:off x="5657849" y="641349"/>
        <a:ext cx="2571749" cy="1543050"/>
      </dsp:txXfrm>
    </dsp:sp>
    <dsp:sp modelId="{A281016D-1AE0-4BA5-8F6A-7F5FEAB8CFA6}">
      <dsp:nvSpPr>
        <dsp:cNvPr id="0" name=""/>
        <dsp:cNvSpPr/>
      </dsp:nvSpPr>
      <dsp:spPr>
        <a:xfrm>
          <a:off x="1414462" y="2441575"/>
          <a:ext cx="2571749" cy="1543050"/>
        </a:xfrm>
        <a:prstGeom prst="rect">
          <a:avLst/>
        </a:prstGeom>
        <a:solidFill>
          <a:schemeClr val="accent5">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Cognitive</a:t>
          </a:r>
          <a:endParaRPr lang="en-US" sz="4400" kern="1200" dirty="0"/>
        </a:p>
      </dsp:txBody>
      <dsp:txXfrm>
        <a:off x="1414462" y="2441575"/>
        <a:ext cx="2571749" cy="1543050"/>
      </dsp:txXfrm>
    </dsp:sp>
    <dsp:sp modelId="{7A02F404-A1C6-4CFE-B87F-F3C231CC1C99}">
      <dsp:nvSpPr>
        <dsp:cNvPr id="0" name=""/>
        <dsp:cNvSpPr/>
      </dsp:nvSpPr>
      <dsp:spPr>
        <a:xfrm>
          <a:off x="4243387" y="2441575"/>
          <a:ext cx="2571749" cy="1543050"/>
        </a:xfrm>
        <a:prstGeom prst="rect">
          <a:avLst/>
        </a:prstGeom>
        <a:solidFill>
          <a:schemeClr val="accent6">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Seizure</a:t>
          </a:r>
          <a:endParaRPr lang="en-US" sz="4400" kern="1200" dirty="0"/>
        </a:p>
      </dsp:txBody>
      <dsp:txXfrm>
        <a:off x="4243387" y="2441575"/>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3C7EF-C427-483F-A7BE-898D221C802B}">
      <dsp:nvSpPr>
        <dsp:cNvPr id="0" name=""/>
        <dsp:cNvSpPr/>
      </dsp:nvSpPr>
      <dsp:spPr>
        <a:xfrm>
          <a:off x="1086600" y="2525312"/>
          <a:ext cx="2100662" cy="210066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261E4A-67C4-4E63-BC8F-9915B84C45C7}">
      <dsp:nvSpPr>
        <dsp:cNvPr id="0" name=""/>
        <dsp:cNvSpPr/>
      </dsp:nvSpPr>
      <dsp:spPr>
        <a:xfrm rot="16200000">
          <a:off x="-173797" y="3365577"/>
          <a:ext cx="2100662" cy="42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b" anchorCtr="0">
          <a:noAutofit/>
        </a:bodyPr>
        <a:lstStyle/>
        <a:p>
          <a:pPr lvl="0" algn="l" defTabSz="1022350">
            <a:lnSpc>
              <a:spcPct val="90000"/>
            </a:lnSpc>
            <a:spcBef>
              <a:spcPct val="0"/>
            </a:spcBef>
            <a:spcAft>
              <a:spcPct val="35000"/>
            </a:spcAft>
          </a:pPr>
          <a:r>
            <a:rPr lang="en-US" sz="2300" kern="1200" dirty="0" err="1" smtClean="0"/>
            <a:t>Dropcap</a:t>
          </a:r>
          <a:endParaRPr lang="en-US" sz="2300" kern="1200" dirty="0"/>
        </a:p>
      </dsp:txBody>
      <dsp:txXfrm>
        <a:off x="-173797" y="3365577"/>
        <a:ext cx="2100662" cy="420132"/>
      </dsp:txXfrm>
    </dsp:sp>
    <dsp:sp modelId="{AC6599F9-8212-4F61-B4B0-E8211F09E815}">
      <dsp:nvSpPr>
        <dsp:cNvPr id="0" name=""/>
        <dsp:cNvSpPr/>
      </dsp:nvSpPr>
      <dsp:spPr>
        <a:xfrm>
          <a:off x="3607768" y="2525312"/>
          <a:ext cx="2100662" cy="210066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8DE21-E9D3-4622-8D75-02B734A60F20}">
      <dsp:nvSpPr>
        <dsp:cNvPr id="0" name=""/>
        <dsp:cNvSpPr/>
      </dsp:nvSpPr>
      <dsp:spPr>
        <a:xfrm rot="16200000">
          <a:off x="2347371" y="3365577"/>
          <a:ext cx="2100662" cy="42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b" anchorCtr="0">
          <a:noAutofit/>
        </a:bodyPr>
        <a:lstStyle/>
        <a:p>
          <a:pPr lvl="0" algn="l" defTabSz="1022350">
            <a:lnSpc>
              <a:spcPct val="90000"/>
            </a:lnSpc>
            <a:spcBef>
              <a:spcPct val="0"/>
            </a:spcBef>
            <a:spcAft>
              <a:spcPct val="35000"/>
            </a:spcAft>
          </a:pPr>
          <a:r>
            <a:rPr lang="en-US" sz="2300" kern="1200" dirty="0" smtClean="0"/>
            <a:t>Basic Formatting</a:t>
          </a:r>
          <a:endParaRPr lang="en-US" sz="2300" kern="1200" dirty="0"/>
        </a:p>
      </dsp:txBody>
      <dsp:txXfrm>
        <a:off x="2347371" y="3365577"/>
        <a:ext cx="2100662" cy="420132"/>
      </dsp:txXfrm>
    </dsp:sp>
    <dsp:sp modelId="{F57010FB-1A31-4BD7-A523-7AE752FBA51E}">
      <dsp:nvSpPr>
        <dsp:cNvPr id="0" name=""/>
        <dsp:cNvSpPr/>
      </dsp:nvSpPr>
      <dsp:spPr>
        <a:xfrm>
          <a:off x="3607768" y="139800"/>
          <a:ext cx="2100662" cy="2100662"/>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80EDFF-5FA9-4BDF-B1A4-3FB1086F7F89}">
      <dsp:nvSpPr>
        <dsp:cNvPr id="0" name=""/>
        <dsp:cNvSpPr/>
      </dsp:nvSpPr>
      <dsp:spPr>
        <a:xfrm rot="16200000">
          <a:off x="2347371" y="980065"/>
          <a:ext cx="2100662" cy="42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b" anchorCtr="0">
          <a:noAutofit/>
        </a:bodyPr>
        <a:lstStyle/>
        <a:p>
          <a:pPr lvl="0" algn="l" defTabSz="1022350">
            <a:lnSpc>
              <a:spcPct val="90000"/>
            </a:lnSpc>
            <a:spcBef>
              <a:spcPct val="0"/>
            </a:spcBef>
            <a:spcAft>
              <a:spcPct val="35000"/>
            </a:spcAft>
          </a:pPr>
          <a:r>
            <a:rPr lang="en-US" sz="2300" kern="1200" dirty="0" smtClean="0"/>
            <a:t>Symbols</a:t>
          </a:r>
          <a:endParaRPr lang="en-US" sz="2300" kern="1200" dirty="0"/>
        </a:p>
      </dsp:txBody>
      <dsp:txXfrm>
        <a:off x="2347371" y="980065"/>
        <a:ext cx="2100662" cy="420132"/>
      </dsp:txXfrm>
    </dsp:sp>
    <dsp:sp modelId="{880206B8-9403-4D03-B1E2-F6D85F04BC41}">
      <dsp:nvSpPr>
        <dsp:cNvPr id="0" name=""/>
        <dsp:cNvSpPr/>
      </dsp:nvSpPr>
      <dsp:spPr>
        <a:xfrm>
          <a:off x="6128937" y="139800"/>
          <a:ext cx="2100662" cy="2100662"/>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05BE3A-469D-4352-84BC-7DF100B34DC4}">
      <dsp:nvSpPr>
        <dsp:cNvPr id="0" name=""/>
        <dsp:cNvSpPr/>
      </dsp:nvSpPr>
      <dsp:spPr>
        <a:xfrm rot="16200000">
          <a:off x="4868540" y="980065"/>
          <a:ext cx="2100662" cy="420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5" tIns="14605" rIns="14605" bIns="14605" numCol="1" spcCol="1270" anchor="b" anchorCtr="0">
          <a:noAutofit/>
        </a:bodyPr>
        <a:lstStyle/>
        <a:p>
          <a:pPr lvl="0" algn="l" defTabSz="1022350">
            <a:lnSpc>
              <a:spcPct val="90000"/>
            </a:lnSpc>
            <a:spcBef>
              <a:spcPct val="0"/>
            </a:spcBef>
            <a:spcAft>
              <a:spcPct val="35000"/>
            </a:spcAft>
          </a:pPr>
          <a:r>
            <a:rPr lang="en-US" sz="2300" kern="1200" dirty="0" smtClean="0"/>
            <a:t>Sub/Superscripts</a:t>
          </a:r>
          <a:endParaRPr lang="en-US" sz="2300" kern="1200" dirty="0"/>
        </a:p>
      </dsp:txBody>
      <dsp:txXfrm>
        <a:off x="4868540" y="980065"/>
        <a:ext cx="2100662" cy="4201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F5751BC-E8A8-458E-BED2-2B1F49BE630B}" type="datetimeFigureOut">
              <a:rPr lang="en-US" smtClean="0"/>
              <a:t>7/19/2016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F3DB094-70BA-4A29-8BC0-348A3C98D50B}" type="slidenum">
              <a:rPr lang="en-US" smtClean="0"/>
              <a:t>‹#›</a:t>
            </a:fld>
            <a:endParaRPr lang="en-US"/>
          </a:p>
        </p:txBody>
      </p:sp>
    </p:spTree>
    <p:extLst>
      <p:ext uri="{BB962C8B-B14F-4D97-AF65-F5344CB8AC3E}">
        <p14:creationId xmlns:p14="http://schemas.microsoft.com/office/powerpoint/2010/main" val="1975073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754FCD0-3976-4092-AC00-E70FBBE3F6CD}" type="datetimeFigureOut">
              <a:rPr lang="en-US" smtClean="0"/>
              <a:t>7/19/2016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99C9E6F-B3A2-43A7-A179-AF88921E834C}" type="slidenum">
              <a:rPr lang="en-US" smtClean="0"/>
              <a:t>‹#›</a:t>
            </a:fld>
            <a:endParaRPr lang="en-US"/>
          </a:p>
        </p:txBody>
      </p:sp>
      <p:sp>
        <p:nvSpPr>
          <p:cNvPr id="8" name="Footer Placeholder 7"/>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r>
              <a:rPr lang="en-US" dirty="0" smtClean="0"/>
              <a:t>DRAFT PRESENTATION</a:t>
            </a:r>
            <a:endParaRPr lang="en-US" dirty="0"/>
          </a:p>
        </p:txBody>
      </p:sp>
    </p:spTree>
    <p:extLst>
      <p:ext uri="{BB962C8B-B14F-4D97-AF65-F5344CB8AC3E}">
        <p14:creationId xmlns:p14="http://schemas.microsoft.com/office/powerpoint/2010/main" val="309038052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1</a:t>
            </a:fld>
            <a:endParaRPr lang="en-US" dirty="0"/>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464659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2650456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100</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17803834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101</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71944761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102</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42376913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103</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39049848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104</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63879688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105</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9431586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106</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868567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79169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622739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additional disability types considered </a:t>
            </a:r>
            <a:r>
              <a:rPr lang="en-US" baseline="0" dirty="0" smtClean="0"/>
              <a:t>are cognitive and seizure disabilities. This course won’t be going into further detail on these disabilities, but it’s important to be aware of their needs when creating digital content.</a:t>
            </a:r>
            <a:endParaRPr lang="en-US" dirty="0" smtClean="0"/>
          </a:p>
          <a:p>
            <a:endParaRPr lang="en-US" baseline="0" dirty="0" smtClean="0"/>
          </a:p>
          <a:p>
            <a:r>
              <a:rPr lang="en-US" b="1" baseline="0" dirty="0" smtClean="0"/>
              <a:t>Cognitive Disabilities:</a:t>
            </a:r>
            <a:endParaRPr lang="en-US" b="1" dirty="0" smtClean="0"/>
          </a:p>
          <a:p>
            <a:r>
              <a:rPr lang="en-US" baseline="0" dirty="0" smtClean="0"/>
              <a:t>Cognitive disabilities can affect</a:t>
            </a:r>
          </a:p>
          <a:p>
            <a:pPr marL="181240" indent="-181240">
              <a:buFont typeface="Arial" panose="020B0604020202020204" pitchFamily="34" charset="0"/>
              <a:buChar char="•"/>
            </a:pPr>
            <a:r>
              <a:rPr lang="en-US" baseline="0" dirty="0" smtClean="0"/>
              <a:t>Attention</a:t>
            </a:r>
          </a:p>
          <a:p>
            <a:pPr marL="181240" indent="-181240">
              <a:buFont typeface="Arial" panose="020B0604020202020204" pitchFamily="34" charset="0"/>
              <a:buChar char="•"/>
            </a:pPr>
            <a:r>
              <a:rPr lang="en-US" baseline="0" dirty="0" smtClean="0"/>
              <a:t>Problem-solving</a:t>
            </a:r>
          </a:p>
          <a:p>
            <a:pPr marL="181240" indent="-181240">
              <a:buFont typeface="Arial" panose="020B0604020202020204" pitchFamily="34" charset="0"/>
              <a:buChar char="•"/>
            </a:pPr>
            <a:r>
              <a:rPr lang="en-US" baseline="0" dirty="0" smtClean="0"/>
              <a:t>Comprehension</a:t>
            </a:r>
          </a:p>
          <a:p>
            <a:pPr marL="181240" indent="-181240">
              <a:buFont typeface="Arial" panose="020B0604020202020204" pitchFamily="34" charset="0"/>
              <a:buChar char="•"/>
            </a:pPr>
            <a:r>
              <a:rPr lang="en-US" baseline="0" dirty="0" smtClean="0"/>
              <a:t>Memory</a:t>
            </a:r>
          </a:p>
          <a:p>
            <a:pPr marL="181240" indent="-181240">
              <a:buFont typeface="Arial" panose="020B0604020202020204" pitchFamily="34" charset="0"/>
              <a:buChar char="•"/>
            </a:pPr>
            <a:endParaRPr lang="en-US" baseline="0" dirty="0" smtClean="0"/>
          </a:p>
          <a:p>
            <a:r>
              <a:rPr lang="en-US" baseline="0" dirty="0" smtClean="0"/>
              <a:t>While it’s often not possible to add address all of these issues in every piece of digital content, these issues underline why clarity and conciseness is always important when drafting and organizing instructional content. </a:t>
            </a:r>
          </a:p>
          <a:p>
            <a:endParaRPr lang="en-US" dirty="0" smtClean="0"/>
          </a:p>
          <a:p>
            <a:r>
              <a:rPr lang="en-US" b="1" dirty="0" smtClean="0"/>
              <a:t>Seizure: </a:t>
            </a:r>
          </a:p>
          <a:p>
            <a:r>
              <a:rPr lang="en-US" dirty="0" smtClean="0"/>
              <a:t>In</a:t>
            </a:r>
            <a:r>
              <a:rPr lang="en-US" baseline="0" dirty="0" smtClean="0"/>
              <a:t> some cases, s</a:t>
            </a:r>
            <a:r>
              <a:rPr lang="en-US" dirty="0" smtClean="0"/>
              <a:t>trobe effects</a:t>
            </a:r>
            <a:r>
              <a:rPr lang="en-US" baseline="0" dirty="0" smtClean="0"/>
              <a:t> and flickering/</a:t>
            </a:r>
            <a:r>
              <a:rPr lang="en-US" dirty="0" smtClean="0"/>
              <a:t>flashing lights can trigger seizures for some viewers. According to the Web Content Accessibility Guidelines</a:t>
            </a:r>
            <a:r>
              <a:rPr lang="en-US" baseline="0" dirty="0" smtClean="0"/>
              <a:t> (WCAG), three flashes per second constitutes a “strobe effect” and should be avoided in digital content.</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469033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Assistive technologies can greatly help deliver</a:t>
            </a:r>
            <a:r>
              <a:rPr lang="en-US" baseline="0" dirty="0" smtClean="0"/>
              <a:t> information to users with disabilities. Unfortunately, all of these technologies have limitations.</a:t>
            </a:r>
            <a:endParaRPr lang="en-US" dirty="0" smtClean="0"/>
          </a:p>
          <a:p>
            <a:pPr defTabSz="966612">
              <a:defRPr/>
            </a:pPr>
            <a:endParaRPr lang="en-US" dirty="0" smtClean="0"/>
          </a:p>
          <a:p>
            <a:pPr defTabSz="966612">
              <a:defRPr/>
            </a:pPr>
            <a:r>
              <a:rPr lang="en-US" dirty="0" smtClean="0"/>
              <a:t>Content must be designed </a:t>
            </a:r>
            <a:r>
              <a:rPr lang="en-US" baseline="0" dirty="0" smtClean="0"/>
              <a:t>with accessibility in mind and with an understanding of existing assistive technologies in order to ensure that information will be conveyed effectively.</a:t>
            </a:r>
            <a:endParaRPr lang="en-US" dirty="0" smtClean="0"/>
          </a:p>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414519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4198381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16</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174748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exploring all of the types of input technologies available to users with mobility limitations, one thing should be obvious: not all users are able to use a mouse to navigate content on screen. Content designers must ensure that those using alternative input methods can effectively “reach” all content, and that navigation is not interrupted or complicated by incorrect reading order.</a:t>
            </a:r>
            <a:endParaRPr lang="en-US" dirty="0" smtClean="0"/>
          </a:p>
          <a:p>
            <a:endParaRPr lang="en-US" dirty="0" smtClean="0"/>
          </a:p>
          <a:p>
            <a:r>
              <a:rPr lang="en-US" dirty="0" smtClean="0"/>
              <a:t>Additionally,</a:t>
            </a:r>
            <a:r>
              <a:rPr lang="en-US" baseline="0" dirty="0" smtClean="0"/>
              <a:t> not many technologies exist for users with auditory disabilities. </a:t>
            </a:r>
            <a:r>
              <a:rPr lang="en-US" dirty="0" smtClean="0"/>
              <a:t>It’s up to</a:t>
            </a:r>
            <a:r>
              <a:rPr lang="en-US" baseline="0" dirty="0" smtClean="0"/>
              <a:t> content designers ensure that the needs of these users are met by the inclusion of transcripts and captioning when appropriate.</a:t>
            </a:r>
            <a:endParaRPr lang="en-US" dirty="0" smtClean="0"/>
          </a:p>
        </p:txBody>
      </p:sp>
      <p:sp>
        <p:nvSpPr>
          <p:cNvPr id="4" name="Slide Number Placeholder 3"/>
          <p:cNvSpPr>
            <a:spLocks noGrp="1"/>
          </p:cNvSpPr>
          <p:nvPr>
            <p:ph type="sldNum" sz="quarter" idx="10"/>
          </p:nvPr>
        </p:nvSpPr>
        <p:spPr/>
        <p:txBody>
          <a:bodyPr/>
          <a:lstStyle/>
          <a:p>
            <a:fld id="{E99C9E6F-B3A2-43A7-A179-AF88921E834C}" type="slidenum">
              <a:rPr lang="en-US" smtClean="0"/>
              <a:t>17</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192743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The following slides will provide a high-level review</a:t>
            </a:r>
            <a:r>
              <a:rPr lang="en-US" baseline="0" dirty="0" smtClean="0"/>
              <a:t> of how content designers can work WITH assistive technologies to make content accessible from the start. </a:t>
            </a:r>
            <a:r>
              <a:rPr lang="en-US" dirty="0" smtClean="0"/>
              <a:t>These best</a:t>
            </a:r>
            <a:r>
              <a:rPr lang="en-US" baseline="0" dirty="0" smtClean="0"/>
              <a:t> design practices can be generally carried over into all types of content creation. More specifics on how these ideas can be implemented in different types of software will follow in later lessons.</a:t>
            </a:r>
            <a:endParaRPr lang="en-US" dirty="0" smtClean="0"/>
          </a:p>
        </p:txBody>
      </p:sp>
      <p:sp>
        <p:nvSpPr>
          <p:cNvPr id="4" name="Slide Number Placeholder 3"/>
          <p:cNvSpPr>
            <a:spLocks noGrp="1"/>
          </p:cNvSpPr>
          <p:nvPr>
            <p:ph type="sldNum" sz="quarter" idx="10"/>
          </p:nvPr>
        </p:nvSpPr>
        <p:spPr/>
        <p:txBody>
          <a:bodyPr/>
          <a:lstStyle/>
          <a:p>
            <a:fld id="{E99C9E6F-B3A2-43A7-A179-AF88921E834C}" type="slidenum">
              <a:rPr lang="en-US" smtClean="0"/>
              <a:t>18</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937421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Alternate</a:t>
            </a:r>
            <a:r>
              <a:rPr lang="en-US" baseline="0" dirty="0" smtClean="0"/>
              <a:t> text is a t</a:t>
            </a:r>
            <a:r>
              <a:rPr lang="en-US" dirty="0" smtClean="0"/>
              <a:t>ext-based representation of shapes and images included in your document.</a:t>
            </a:r>
            <a:r>
              <a:rPr lang="en-US" baseline="0" dirty="0" smtClean="0"/>
              <a:t> It allows a non-sighted user to hear a detailed description of a graphic.</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19</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25101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2</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624287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20</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748058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you have to reach out to your Subject</a:t>
            </a:r>
            <a:r>
              <a:rPr lang="en-US" baseline="0" dirty="0" smtClean="0"/>
              <a:t> Matter Experts.</a:t>
            </a:r>
            <a:endParaRPr lang="en-US" dirty="0" smtClean="0"/>
          </a:p>
          <a:p>
            <a:endParaRPr lang="en-US" dirty="0" smtClean="0"/>
          </a:p>
          <a:p>
            <a:r>
              <a:rPr lang="en-US" sz="800" dirty="0"/>
              <a:t>“A map sketch is provided centered on the location of the Chernobyl plant accident site on the Northern Ukrainian border with the southern border of Belarus. The border with Russia is shown further toward the northeast. Overlain on the map is an irregularly shaped pattern illustrating concentration gradients for deposits of Cesium-137.  The locations of the deposits reflect changes in prevailing wind directions over the course of the primary release period. One region of deposition is shown to be largely distributed in a one-hundred mile-wide swath extending to the west of the facility for hundreds of miles as far west as eastern France while the other extends into Belarus, the western border of Russia and beyond into Sweden, Finland, Norway and the Norwegian and Barents Sea.  Belarus, to the north of the plant, exhibits the highest average contamination concentration in a swath approximately two-hundred miles long and one-hundred miles wide.</a:t>
            </a:r>
          </a:p>
          <a:p>
            <a:r>
              <a:rPr lang="en-US" sz="800" dirty="0"/>
              <a:t>Within each of these regions, Cesium-137 deposition is separated into four concentration gradients using a color-coded legend.  The transition levels for these gradients, from lowest to highest concentration, and the level of control associated with each, are as follows:</a:t>
            </a:r>
          </a:p>
          <a:p>
            <a:pPr marL="181240" indent="-181240">
              <a:buFont typeface="Arial" panose="020B0604020202020204" pitchFamily="34" charset="0"/>
              <a:buChar char="•"/>
            </a:pPr>
            <a:r>
              <a:rPr lang="en-US" sz="800" dirty="0"/>
              <a:t>One to fifteen micro-curies per square meter – “Un-named Zone”:  This represents the dominant concentration across the entire region and the map depicts “islands” of such regions well beyond the contiguous areas of deposition.</a:t>
            </a:r>
          </a:p>
          <a:p>
            <a:pPr marL="181240" indent="-181240">
              <a:buFont typeface="Arial" panose="020B0604020202020204" pitchFamily="34" charset="0"/>
              <a:buChar char="•"/>
            </a:pPr>
            <a:r>
              <a:rPr lang="en-US" sz="800" dirty="0"/>
              <a:t>Five to fifteen micro-curies per square meter – “Periodic Control Zone”:  These areas appear to represent about forty-five percent of the affected region in both the west and northern swathes and form fairly contiguous clusters nearer the central areas of the individual deposition swathes.</a:t>
            </a:r>
          </a:p>
          <a:p>
            <a:pPr marL="181240" indent="-181240">
              <a:buFont typeface="Arial" panose="020B0604020202020204" pitchFamily="34" charset="0"/>
              <a:buChar char="•"/>
            </a:pPr>
            <a:r>
              <a:rPr lang="en-US" sz="800" dirty="0"/>
              <a:t>Fifteen to forty micro-curies per square meter – “Permanent Control Zone”: As might be expected, these areas are contained within the periodic control zone regions and constitute approximately fifty percent of the area in both the west and northern swathes.</a:t>
            </a:r>
          </a:p>
          <a:p>
            <a:pPr marL="181240" indent="-181240">
              <a:buFont typeface="Arial" panose="020B0604020202020204" pitchFamily="34" charset="0"/>
              <a:buChar char="•"/>
            </a:pPr>
            <a:r>
              <a:rPr lang="en-US" sz="800" dirty="0"/>
              <a:t>Greater than forty micro-curies per square meter – “Confiscated/Closed Zone”:  Such ‘hot-spots’ constitute nearly fifty-percent of the permanent control zone areas in both the west and northern swathes.”</a:t>
            </a:r>
          </a:p>
          <a:p>
            <a:pPr marL="181240" indent="-181240">
              <a:buFont typeface="Arial" panose="020B0604020202020204" pitchFamily="34" charset="0"/>
              <a:buChar char="•"/>
            </a:pPr>
            <a:endParaRPr lang="en-US" dirty="0" smtClean="0"/>
          </a:p>
          <a:p>
            <a:r>
              <a:rPr lang="en-US" dirty="0" smtClean="0"/>
              <a:t>Again,</a:t>
            </a:r>
            <a:r>
              <a:rPr lang="en-US" baseline="0" dirty="0" smtClean="0"/>
              <a:t> it’s good to be aware of complex needs early, to accommodate project scheduling.</a:t>
            </a:r>
            <a:endParaRPr lang="en-US" dirty="0" smtClean="0"/>
          </a:p>
        </p:txBody>
      </p:sp>
      <p:sp>
        <p:nvSpPr>
          <p:cNvPr id="4" name="Slide Number Placeholder 3"/>
          <p:cNvSpPr>
            <a:spLocks noGrp="1"/>
          </p:cNvSpPr>
          <p:nvPr>
            <p:ph type="sldNum" sz="quarter" idx="10"/>
          </p:nvPr>
        </p:nvSpPr>
        <p:spPr/>
        <p:txBody>
          <a:bodyPr/>
          <a:lstStyle/>
          <a:p>
            <a:fld id="{E99C9E6F-B3A2-43A7-A179-AF88921E834C}" type="slidenum">
              <a:rPr lang="en-US" smtClean="0"/>
              <a:t>21</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355399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 contrast checkers can be used to determine if sufficient color</a:t>
            </a:r>
            <a:r>
              <a:rPr lang="en-US" baseline="0" dirty="0" smtClean="0"/>
              <a:t> contrast is being used.</a:t>
            </a:r>
            <a:r>
              <a:rPr lang="en-US" dirty="0" smtClean="0"/>
              <a:t> </a:t>
            </a:r>
          </a:p>
          <a:p>
            <a:endParaRPr lang="en-US" dirty="0" smtClean="0"/>
          </a:p>
          <a:p>
            <a:r>
              <a:rPr lang="en-US" dirty="0" smtClean="0"/>
              <a:t>One example: http://webaim.org/resources/contrastchecker/</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22</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824583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Text</a:t>
            </a:r>
            <a:r>
              <a:rPr lang="en-US" baseline="0" dirty="0" smtClean="0"/>
              <a:t> size can typically be easily enlarged if needed. Text that can’t be enlarged is text that has been saved as an image file. Even if adequate alt text is provided, this can cause difficulties for users with low vision. “Live” text should be used whenever possible.</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23</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4190993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a:t>
            </a:r>
            <a:r>
              <a:rPr lang="en-US" baseline="0" dirty="0" smtClean="0"/>
              <a:t> transcript.</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26524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a:t>
            </a:r>
            <a:r>
              <a:rPr lang="en-US" baseline="0" dirty="0" smtClean="0"/>
              <a:t> a caption.</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265248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heading levels should never be “skipped”. For example, a heading level 3 should never come directly after a heading level 1.</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26</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934392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27</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77060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4196326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417468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3</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42484479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426986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99C9E6F-B3A2-43A7-A179-AF88921E834C}" type="slidenum">
              <a:rPr lang="en-US" smtClean="0"/>
              <a:t>31</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524932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we’ve briefly explored the law and better understand various accessibility needs, where do we begin in terms</a:t>
            </a:r>
            <a:r>
              <a:rPr lang="en-US" baseline="0" dirty="0" smtClean="0"/>
              <a:t> of making our work accessible? </a:t>
            </a:r>
          </a:p>
          <a:p>
            <a:endParaRPr lang="en-US" baseline="0" dirty="0" smtClean="0"/>
          </a:p>
        </p:txBody>
      </p:sp>
      <p:sp>
        <p:nvSpPr>
          <p:cNvPr id="4" name="Slide Number Placeholder 3"/>
          <p:cNvSpPr>
            <a:spLocks noGrp="1"/>
          </p:cNvSpPr>
          <p:nvPr>
            <p:ph type="sldNum" sz="quarter" idx="10"/>
          </p:nvPr>
        </p:nvSpPr>
        <p:spPr/>
        <p:txBody>
          <a:bodyPr/>
          <a:lstStyle/>
          <a:p>
            <a:fld id="{E99C9E6F-B3A2-43A7-A179-AF88921E834C}"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292273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Accessibility considerations should be made during every stage of the process. Take,</a:t>
            </a:r>
            <a:r>
              <a:rPr lang="en-US" baseline="0" dirty="0" smtClean="0"/>
              <a:t> for example, the ADDIE process as depicted on this slide. There are questions that you as the designer should be asking yourself throughout the entire cycle.</a:t>
            </a:r>
            <a:endParaRPr lang="en-US" dirty="0" smtClean="0"/>
          </a:p>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524932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34</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2869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35</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492685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36</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794468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we’ve</a:t>
            </a:r>
            <a:r>
              <a:rPr lang="en-US" baseline="0" dirty="0" smtClean="0"/>
              <a:t> already discussed, a</a:t>
            </a:r>
            <a:r>
              <a:rPr lang="en-US" dirty="0" smtClean="0"/>
              <a:t>ccessibility needs to be</a:t>
            </a:r>
            <a:r>
              <a:rPr lang="en-US" baseline="0" dirty="0" smtClean="0"/>
              <a:t> in the back of your mind during every step of the ISD cycle to ensure a fully-accessible final product. Even if Office files are only serving as source files and are not being delivered to the client, accessibility still must be considered at this level. This is because many basic accessibility modifications transfer through the .pdf conversion process, allowing for reduced work in the finalization of the document (and also the elimination of duplicated efforts should the source file require revision).</a:t>
            </a:r>
          </a:p>
          <a:p>
            <a:endParaRPr lang="en-US" baseline="0" dirty="0" smtClean="0"/>
          </a:p>
          <a:p>
            <a:r>
              <a:rPr lang="en-US" baseline="0" dirty="0" smtClean="0"/>
              <a:t>We’ll be focusing mainly on Word in the following slides, but the majority of these techniques are performed similarly across Office products.</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37</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0600987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38</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216815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39</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279621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4</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1214149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40</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7442585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Word 2010 is “smart” enough to know that filenames that</a:t>
            </a:r>
            <a:r>
              <a:rPr lang="en-US" baseline="0" dirty="0" smtClean="0"/>
              <a:t> make their way into alt text don’t really constitute alt text. You don’t have to worry about forgetting to input alt text, and having it pass the accessibility check due to filename data.</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41</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6511095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42</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3193122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43</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2833151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strong document structure by using headings from the styles panel. When you use formatting techniques such as bold</a:t>
            </a:r>
            <a:r>
              <a:rPr lang="en-US" baseline="0" dirty="0" smtClean="0"/>
              <a:t> and font size increase to convey section headers, your document has no structure. A screen reader will not be able to interpret what text designates a header or new section, making navigation more difficult. </a:t>
            </a:r>
          </a:p>
          <a:p>
            <a:endParaRPr lang="en-US" baseline="0" dirty="0" smtClean="0"/>
          </a:p>
          <a:p>
            <a:r>
              <a:rPr lang="en-US" baseline="0" dirty="0" smtClean="0"/>
              <a:t>Accessibility aside, if you do not use heading styles, you will not be able to use your document structure to generate items such as table of contents.</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44</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42858318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aware of the following when applying special text formatting:</a:t>
            </a:r>
          </a:p>
          <a:p>
            <a:endParaRPr lang="en-US" dirty="0" smtClean="0"/>
          </a:p>
          <a:p>
            <a:pPr marL="181240" indent="-181240">
              <a:buFont typeface="Arial" panose="020B0604020202020204" pitchFamily="34" charset="0"/>
              <a:buChar char="•"/>
            </a:pPr>
            <a:r>
              <a:rPr lang="en-US" b="1" dirty="0" smtClean="0"/>
              <a:t>Symbols: </a:t>
            </a:r>
            <a:r>
              <a:rPr lang="en-US" dirty="0" smtClean="0"/>
              <a:t>Some symbols are read properly</a:t>
            </a:r>
            <a:r>
              <a:rPr lang="en-US" baseline="0" dirty="0" smtClean="0"/>
              <a:t> by screen readers, others are not.</a:t>
            </a:r>
            <a:endParaRPr lang="en-US" dirty="0" smtClean="0"/>
          </a:p>
          <a:p>
            <a:pPr marL="181240" indent="-181240">
              <a:buFont typeface="Arial" panose="020B0604020202020204" pitchFamily="34" charset="0"/>
              <a:buChar char="•"/>
            </a:pPr>
            <a:r>
              <a:rPr lang="en-US" b="1" dirty="0" smtClean="0"/>
              <a:t>Sub/Superscripts: </a:t>
            </a:r>
            <a:r>
              <a:rPr lang="en-US" dirty="0" smtClean="0"/>
              <a:t>Screen readers do not read superscripts and subscripts as being any different than normal text. For example,</a:t>
            </a:r>
            <a:r>
              <a:rPr lang="en-US" baseline="0" dirty="0" smtClean="0"/>
              <a:t> H</a:t>
            </a:r>
            <a:r>
              <a:rPr lang="en-US" baseline="-25000" dirty="0" smtClean="0"/>
              <a:t>2</a:t>
            </a:r>
            <a:r>
              <a:rPr lang="en-US" baseline="0" dirty="0" smtClean="0"/>
              <a:t>O will read “H-2-O”.</a:t>
            </a:r>
            <a:endParaRPr lang="en-US" dirty="0" smtClean="0"/>
          </a:p>
          <a:p>
            <a:pPr marL="181240" indent="-181240">
              <a:buFont typeface="Arial" panose="020B0604020202020204" pitchFamily="34" charset="0"/>
              <a:buChar char="•"/>
            </a:pPr>
            <a:r>
              <a:rPr lang="en-US" b="1" dirty="0" err="1" smtClean="0"/>
              <a:t>Dropcap</a:t>
            </a:r>
            <a:r>
              <a:rPr lang="en-US" b="1" dirty="0" smtClean="0"/>
              <a:t>: </a:t>
            </a:r>
            <a:r>
              <a:rPr lang="en-US" dirty="0" smtClean="0"/>
              <a:t>Letters used in </a:t>
            </a:r>
            <a:r>
              <a:rPr lang="en-US" dirty="0" err="1" smtClean="0"/>
              <a:t>dropcap</a:t>
            </a:r>
            <a:r>
              <a:rPr lang="en-US" dirty="0" smtClean="0"/>
              <a:t> effects will be</a:t>
            </a:r>
            <a:r>
              <a:rPr lang="en-US" baseline="0" dirty="0" smtClean="0"/>
              <a:t> read, but they will be separated from the rest of the paragraph.</a:t>
            </a:r>
            <a:endParaRPr lang="en-US" dirty="0" smtClean="0"/>
          </a:p>
          <a:p>
            <a:pPr marL="181240" indent="-181240">
              <a:buFont typeface="Arial" panose="020B0604020202020204" pitchFamily="34" charset="0"/>
              <a:buChar char="•"/>
            </a:pPr>
            <a:r>
              <a:rPr lang="en-US" b="1" dirty="0" smtClean="0"/>
              <a:t>Basic</a:t>
            </a:r>
            <a:r>
              <a:rPr lang="en-US" b="1" baseline="0" dirty="0" smtClean="0"/>
              <a:t> Formatting: </a:t>
            </a:r>
            <a:r>
              <a:rPr lang="en-US" baseline="0" dirty="0" smtClean="0"/>
              <a:t>Screen readers will ignore basic formatting, such as bold, italics, and underline.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99C9E6F-B3A2-43A7-A179-AF88921E834C}" type="slidenum">
              <a:rPr lang="en-US" smtClean="0"/>
              <a:t>45</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7585693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do not do this.</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46</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309730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47</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0936142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48</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0936142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a:t>
            </a:r>
            <a:r>
              <a:rPr lang="en-US" baseline="0" dirty="0" smtClean="0"/>
              <a:t> t</a:t>
            </a:r>
            <a:r>
              <a:rPr lang="en-US" dirty="0" smtClean="0"/>
              <a:t>ry</a:t>
            </a:r>
            <a:r>
              <a:rPr lang="en-US" baseline="0" dirty="0" smtClean="0"/>
              <a:t> to avoid merging cells, if possible. Keep the table structure simple.</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49</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093614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5</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4032909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helps</a:t>
            </a:r>
            <a:r>
              <a:rPr lang="en-US" baseline="0" dirty="0" smtClean="0"/>
              <a:t> screen readers when some sort of formatting is applied to lists. Apply bullets and numbering when applicable.</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50</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1093507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that hyperlinks navigate correctly.</a:t>
            </a:r>
            <a:r>
              <a:rPr lang="en-US" baseline="0" dirty="0" smtClean="0"/>
              <a:t> </a:t>
            </a:r>
          </a:p>
          <a:p>
            <a:endParaRPr lang="en-US" baseline="0" dirty="0" smtClean="0"/>
          </a:p>
          <a:p>
            <a:r>
              <a:rPr lang="en-US" dirty="0" smtClean="0"/>
              <a:t>Also, ensure that hyperlinks have clear text describing where the link navigates</a:t>
            </a:r>
            <a:r>
              <a:rPr lang="en-US" baseline="0" dirty="0" smtClean="0"/>
              <a:t> to. For example, avoid assigning hyperlink text that reads “Click Here”. The two examples of appropriate hyperlinks are displayed on this slide.</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51</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571360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52</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5096681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53</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0695446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54</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9043961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55</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159717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56</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0929921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57</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42763164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58</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5908009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59</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089563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a:t>
            </a:r>
            <a:r>
              <a:rPr lang="en-US" baseline="0" dirty="0" smtClean="0"/>
              <a:t> a</a:t>
            </a:r>
            <a:r>
              <a:rPr lang="en-US" dirty="0" smtClean="0"/>
              <a:t>ccessibility</a:t>
            </a:r>
            <a:r>
              <a:rPr lang="en-US" baseline="0" dirty="0" smtClean="0"/>
              <a:t> isn’t something that only applies to a small percentage of the population. A wide range of disabilities exist that require some form of accommodation. For some people, disability is temporary: perhaps the result of injury. For others, their disability is something they’ve had since birth. Others are experiencing a decline in physical ability as they age. In fact, nearly 1 in 5 people in the U.S. have a disability of some kind. </a:t>
            </a:r>
            <a:endParaRPr lang="en-US" dirty="0" smtClean="0"/>
          </a:p>
          <a:p>
            <a:endParaRPr lang="en-US" baseline="0" dirty="0" smtClean="0"/>
          </a:p>
          <a:p>
            <a:r>
              <a:rPr lang="en-US" baseline="0" dirty="0" smtClean="0"/>
              <a:t>In this age of information, it is necessary that we make materials accessible to everyone to ensure we’re not excluding a large population from our content.</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6</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4269860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60</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877045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61</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3358763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62</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8423953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63</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84239539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64</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52772674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65</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5103191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66</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6794255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67</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5414754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68</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5882589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69</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773165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begin reviewing disability types</a:t>
            </a:r>
            <a:r>
              <a:rPr lang="en-US" baseline="0" dirty="0" smtClean="0"/>
              <a:t> rather than diving directly in to checking documents for 508-compliance?</a:t>
            </a:r>
          </a:p>
          <a:p>
            <a:endParaRPr lang="en-US" baseline="0" dirty="0" smtClean="0"/>
          </a:p>
          <a:p>
            <a:r>
              <a:rPr lang="en-US" baseline="0" dirty="0" smtClean="0"/>
              <a:t>Often, file accessibility requires </a:t>
            </a:r>
            <a:r>
              <a:rPr lang="en-US" dirty="0" smtClean="0"/>
              <a:t>problem solving skills</a:t>
            </a:r>
            <a:r>
              <a:rPr lang="en-US" baseline="0" dirty="0" smtClean="0"/>
              <a:t> when solutions are not immediately clear. Having a solid understanding of accessibility needs helps guide the decisions you make when making these materials compliant.</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7</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704691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70</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7731656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71</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42899722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72</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0085733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73</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7415043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74</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9239437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75</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4630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76</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4490354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good to supply metadata to your documents, but there are two pieces of data in particular that are required by the Acrobat Accessibility check: </a:t>
            </a:r>
            <a:r>
              <a:rPr lang="en-US" b="1" dirty="0" smtClean="0"/>
              <a:t>Title</a:t>
            </a:r>
            <a:r>
              <a:rPr lang="en-US" dirty="0" smtClean="0"/>
              <a:t> and </a:t>
            </a:r>
            <a:r>
              <a:rPr lang="en-US" b="1" dirty="0" smtClean="0"/>
              <a:t>Language</a:t>
            </a:r>
            <a:r>
              <a:rPr lang="en-US" dirty="0" smtClean="0"/>
              <a:t>.</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77</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701558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78</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58231984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79</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15444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begin by reviewing a</a:t>
            </a:r>
            <a:r>
              <a:rPr lang="en-US" baseline="0" dirty="0" smtClean="0"/>
              <a:t> few common types of disabilities that require accommodation in accessing digital content.</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8</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425586313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80</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513210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81</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2710820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82</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4834119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83</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834234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Version control</a:t>
            </a:r>
            <a:r>
              <a:rPr lang="en-US" baseline="0" dirty="0" smtClean="0"/>
              <a:t> is critical when working with Acrobat tags. There is no “undo” function. Any mistake you make will be permanent, so be sure to save often.</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84</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76255182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85</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7306838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86</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28352243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that paragraphs are grouped together</a:t>
            </a:r>
            <a:r>
              <a:rPr lang="en-US" baseline="0" dirty="0" smtClean="0"/>
              <a:t> rather than line-by-line.</a:t>
            </a:r>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87</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15675747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88</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67041833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89</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015289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Five</a:t>
            </a:r>
            <a:r>
              <a:rPr lang="en-US" baseline="0" dirty="0" smtClean="0"/>
              <a:t> types of disabilities commonly considered when discussing digital content accessibility:</a:t>
            </a:r>
          </a:p>
          <a:p>
            <a:endParaRPr lang="en-US" baseline="0" dirty="0" smtClean="0"/>
          </a:p>
          <a:p>
            <a:pPr marL="241653" indent="-241653">
              <a:buFont typeface="+mj-lt"/>
              <a:buAutoNum type="arabicPeriod"/>
            </a:pPr>
            <a:r>
              <a:rPr lang="en-US" baseline="0" dirty="0" smtClean="0"/>
              <a:t>Visual</a:t>
            </a:r>
          </a:p>
          <a:p>
            <a:pPr marL="241653" indent="-241653">
              <a:buFont typeface="+mj-lt"/>
              <a:buAutoNum type="arabicPeriod"/>
            </a:pPr>
            <a:r>
              <a:rPr lang="en-US" baseline="0" dirty="0" smtClean="0"/>
              <a:t>Auditory</a:t>
            </a:r>
          </a:p>
          <a:p>
            <a:pPr marL="241653" indent="-241653">
              <a:buFont typeface="+mj-lt"/>
              <a:buAutoNum type="arabicPeriod"/>
            </a:pPr>
            <a:r>
              <a:rPr lang="en-US" baseline="0" dirty="0" smtClean="0"/>
              <a:t>Motor</a:t>
            </a:r>
          </a:p>
          <a:p>
            <a:pPr marL="241653" indent="-241653">
              <a:buFont typeface="+mj-lt"/>
              <a:buAutoNum type="arabicPeriod"/>
            </a:pPr>
            <a:r>
              <a:rPr lang="en-US" baseline="0" dirty="0" smtClean="0"/>
              <a:t>Cognitive</a:t>
            </a:r>
          </a:p>
          <a:p>
            <a:pPr marL="241653" indent="-241653">
              <a:buFont typeface="+mj-lt"/>
              <a:buAutoNum type="arabicPeriod"/>
            </a:pPr>
            <a:r>
              <a:rPr lang="en-US" baseline="0" dirty="0" smtClean="0"/>
              <a:t>Seizure</a:t>
            </a:r>
          </a:p>
        </p:txBody>
      </p:sp>
      <p:sp>
        <p:nvSpPr>
          <p:cNvPr id="4" name="Slide Number Placeholder 3"/>
          <p:cNvSpPr>
            <a:spLocks noGrp="1"/>
          </p:cNvSpPr>
          <p:nvPr>
            <p:ph type="sldNum" sz="quarter" idx="10"/>
          </p:nvPr>
        </p:nvSpPr>
        <p:spPr/>
        <p:txBody>
          <a:bodyPr/>
          <a:lstStyle/>
          <a:p>
            <a:fld id="{E99C9E6F-B3A2-43A7-A179-AF88921E834C}" type="slidenum">
              <a:rPr lang="en-US" smtClean="0"/>
              <a:t>9</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224004453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90</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111054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91</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55457443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92</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8206878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93</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07338724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94</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42406653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95</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2058999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96</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14682225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97</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40288118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9C9E6F-B3A2-43A7-A179-AF88921E834C}" type="slidenum">
              <a:rPr lang="en-US" smtClean="0"/>
              <a:t>98</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9357404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9C9E6F-B3A2-43A7-A179-AF88921E834C}" type="slidenum">
              <a:rPr lang="en-US" smtClean="0"/>
              <a:t>99</a:t>
            </a:fld>
            <a:endParaRPr lang="en-US"/>
          </a:p>
        </p:txBody>
      </p:sp>
      <p:sp>
        <p:nvSpPr>
          <p:cNvPr id="5" name="Footer Placeholder 4"/>
          <p:cNvSpPr>
            <a:spLocks noGrp="1"/>
          </p:cNvSpPr>
          <p:nvPr>
            <p:ph type="ftr" sz="quarter" idx="11"/>
          </p:nvPr>
        </p:nvSpPr>
        <p:spPr/>
        <p:txBody>
          <a:bodyPr/>
          <a:lstStyle/>
          <a:p>
            <a:r>
              <a:rPr lang="en-US" smtClean="0"/>
              <a:t>DRAFT PRESENTATION</a:t>
            </a:r>
            <a:endParaRPr lang="en-US" dirty="0"/>
          </a:p>
        </p:txBody>
      </p:sp>
    </p:spTree>
    <p:extLst>
      <p:ext uri="{BB962C8B-B14F-4D97-AF65-F5344CB8AC3E}">
        <p14:creationId xmlns:p14="http://schemas.microsoft.com/office/powerpoint/2010/main" val="3606172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2D316B10-3744-47F9-A489-1FA9C19AF7F5}"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36956-0802-405F-B2E5-81972E30B9D4}"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16B10-3744-47F9-A489-1FA9C19AF7F5}" type="datetimeFigureOut">
              <a:rPr lang="en-US" smtClean="0"/>
              <a:t>7/19/2016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136956-0802-405F-B2E5-81972E30B9D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316B10-3744-47F9-A489-1FA9C19AF7F5}" type="datetimeFigureOut">
              <a:rPr lang="en-US" smtClean="0"/>
              <a:t>7/19/2016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136956-0802-405F-B2E5-81972E30B9D4}" type="slidenum">
              <a:rPr lang="en-US" smtClean="0"/>
              <a:t>‹#›</a:t>
            </a:fld>
            <a:endParaRPr lang="en-US"/>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0000"/>
          <a:stretch/>
        </p:blipFill>
        <p:spPr bwMode="auto">
          <a:xfrm>
            <a:off x="0" y="0"/>
            <a:ext cx="6781800"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a:off x="1277179" y="1212404"/>
            <a:ext cx="6589643" cy="4433193"/>
          </a:xfrm>
          <a:custGeom>
            <a:avLst/>
            <a:gdLst>
              <a:gd name="connsiteX0" fmla="*/ 0 w 2641600"/>
              <a:gd name="connsiteY0" fmla="*/ 440275 h 2889249"/>
              <a:gd name="connsiteX1" fmla="*/ 440275 w 2641600"/>
              <a:gd name="connsiteY1" fmla="*/ 0 h 2889249"/>
              <a:gd name="connsiteX2" fmla="*/ 2201325 w 2641600"/>
              <a:gd name="connsiteY2" fmla="*/ 0 h 2889249"/>
              <a:gd name="connsiteX3" fmla="*/ 2641600 w 2641600"/>
              <a:gd name="connsiteY3" fmla="*/ 440275 h 2889249"/>
              <a:gd name="connsiteX4" fmla="*/ 2641600 w 2641600"/>
              <a:gd name="connsiteY4" fmla="*/ 2448974 h 2889249"/>
              <a:gd name="connsiteX5" fmla="*/ 2201325 w 2641600"/>
              <a:gd name="connsiteY5" fmla="*/ 2889249 h 2889249"/>
              <a:gd name="connsiteX6" fmla="*/ 440275 w 2641600"/>
              <a:gd name="connsiteY6" fmla="*/ 2889249 h 2889249"/>
              <a:gd name="connsiteX7" fmla="*/ 0 w 2641600"/>
              <a:gd name="connsiteY7" fmla="*/ 2448974 h 2889249"/>
              <a:gd name="connsiteX8" fmla="*/ 0 w 2641600"/>
              <a:gd name="connsiteY8" fmla="*/ 440275 h 288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1600" h="2889249">
                <a:moveTo>
                  <a:pt x="0" y="440275"/>
                </a:moveTo>
                <a:cubicBezTo>
                  <a:pt x="0" y="197118"/>
                  <a:pt x="197118" y="0"/>
                  <a:pt x="440275" y="0"/>
                </a:cubicBezTo>
                <a:lnTo>
                  <a:pt x="2201325" y="0"/>
                </a:lnTo>
                <a:cubicBezTo>
                  <a:pt x="2444482" y="0"/>
                  <a:pt x="2641600" y="197118"/>
                  <a:pt x="2641600" y="440275"/>
                </a:cubicBezTo>
                <a:lnTo>
                  <a:pt x="2641600" y="2448974"/>
                </a:lnTo>
                <a:cubicBezTo>
                  <a:pt x="2641600" y="2692131"/>
                  <a:pt x="2444482" y="2889249"/>
                  <a:pt x="2201325" y="2889249"/>
                </a:cubicBezTo>
                <a:lnTo>
                  <a:pt x="440275" y="2889249"/>
                </a:lnTo>
                <a:cubicBezTo>
                  <a:pt x="197118" y="2889249"/>
                  <a:pt x="0" y="2692131"/>
                  <a:pt x="0" y="2448974"/>
                </a:cubicBezTo>
                <a:lnTo>
                  <a:pt x="0" y="440275"/>
                </a:lnTo>
                <a:close/>
              </a:path>
            </a:pathLst>
          </a:custGeom>
          <a:solidFill>
            <a:schemeClr val="lt1">
              <a:hueOff val="0"/>
              <a:satOff val="0"/>
              <a:lumOff val="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5172" tIns="365172" rIns="365172" bIns="365172" numCol="1" spcCol="1270" anchor="ctr" anchorCtr="0">
            <a:noAutofit/>
          </a:bodyPr>
          <a:lstStyle/>
          <a:p>
            <a:pPr lvl="0" algn="ctr" defTabSz="2755900">
              <a:lnSpc>
                <a:spcPct val="90000"/>
              </a:lnSpc>
              <a:spcBef>
                <a:spcPct val="0"/>
              </a:spcBef>
              <a:spcAft>
                <a:spcPct val="35000"/>
              </a:spcAft>
            </a:pPr>
            <a:endParaRPr lang="en-US" sz="6200" kern="1200"/>
          </a:p>
        </p:txBody>
      </p:sp>
      <p:sp>
        <p:nvSpPr>
          <p:cNvPr id="11" name="Text Placeholder 6"/>
          <p:cNvSpPr>
            <a:spLocks noGrp="1"/>
          </p:cNvSpPr>
          <p:nvPr>
            <p:ph type="body" sz="quarter" idx="13"/>
          </p:nvPr>
        </p:nvSpPr>
        <p:spPr>
          <a:xfrm>
            <a:off x="1625599" y="1524000"/>
            <a:ext cx="5918201" cy="3810000"/>
          </a:xfrm>
        </p:spPr>
        <p:txBody>
          <a:bodyPr anchor="ctr">
            <a:noAutofit/>
          </a:bodyPr>
          <a:lstStyle>
            <a:lvl1pPr marL="118872" indent="0" algn="ctr">
              <a:buNone/>
              <a:defRPr sz="6000"/>
            </a:lvl1pPr>
          </a:lstStyle>
          <a:p>
            <a:pPr lvl="0"/>
            <a:r>
              <a:rPr lang="en-US" dirty="0" smtClean="0"/>
              <a:t>Click to edit Master text styles</a:t>
            </a:r>
          </a:p>
        </p:txBody>
      </p:sp>
    </p:spTree>
    <p:extLst>
      <p:ext uri="{BB962C8B-B14F-4D97-AF65-F5344CB8AC3E}">
        <p14:creationId xmlns:p14="http://schemas.microsoft.com/office/powerpoint/2010/main" val="4042519283"/>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316B10-3744-47F9-A489-1FA9C19AF7F5}" type="datetimeFigureOut">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36956-0802-405F-B2E5-81972E30B9D4}"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2D316B10-3744-47F9-A489-1FA9C19AF7F5}" type="datetimeFigureOut">
              <a:rPr lang="en-US" smtClean="0"/>
              <a:t>7/19/2016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5136956-0802-405F-B2E5-81972E30B9D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316B10-3744-47F9-A489-1FA9C19AF7F5}"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36956-0802-405F-B2E5-81972E30B9D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316B10-3744-47F9-A489-1FA9C19AF7F5}" type="datetimeFigureOut">
              <a:rPr lang="en-US" smtClean="0"/>
              <a:t>7/19/2016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5136956-0802-405F-B2E5-81972E30B9D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316B10-3744-47F9-A489-1FA9C19AF7F5}"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36956-0802-405F-B2E5-81972E30B9D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nd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2D316B10-3744-47F9-A489-1FA9C19AF7F5}"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36956-0802-405F-B2E5-81972E30B9D4}" type="slidenum">
              <a:rPr lang="en-US" smtClean="0"/>
              <a:t>‹#›</a:t>
            </a:fld>
            <a:endParaRPr lang="en-US"/>
          </a:p>
        </p:txBody>
      </p:sp>
      <p:sp>
        <p:nvSpPr>
          <p:cNvPr id="7" name="Rounded Rectangle 6"/>
          <p:cNvSpPr/>
          <p:nvPr userDrawn="1"/>
        </p:nvSpPr>
        <p:spPr>
          <a:xfrm>
            <a:off x="5791200" y="5486400"/>
            <a:ext cx="3124200" cy="8382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3" descr="Image Description: An illustration of a piece of pap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57" y="5410257"/>
            <a:ext cx="990543" cy="990543"/>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3" hasCustomPrompt="1"/>
          </p:nvPr>
        </p:nvSpPr>
        <p:spPr>
          <a:xfrm>
            <a:off x="6096000" y="5562600"/>
            <a:ext cx="2743200" cy="685800"/>
          </a:xfrm>
        </p:spPr>
        <p:txBody>
          <a:bodyPr anchor="ctr"/>
          <a:lstStyle>
            <a:lvl1pPr marL="0" indent="0" algn="ctr">
              <a:buNone/>
              <a:defRPr sz="1800" baseline="0">
                <a:solidFill>
                  <a:schemeClr val="bg1"/>
                </a:solidFill>
              </a:defRPr>
            </a:lvl1pPr>
          </a:lstStyle>
          <a:p>
            <a:pPr lvl="0"/>
            <a:r>
              <a:rPr lang="en-US" dirty="0" smtClean="0"/>
              <a:t>Refer to Handout X-X</a:t>
            </a:r>
            <a:endParaRPr lang="en-US" dirty="0"/>
          </a:p>
        </p:txBody>
      </p:sp>
    </p:spTree>
    <p:extLst>
      <p:ext uri="{BB962C8B-B14F-4D97-AF65-F5344CB8AC3E}">
        <p14:creationId xmlns:p14="http://schemas.microsoft.com/office/powerpoint/2010/main" val="3203157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udent Gu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2D316B10-3744-47F9-A489-1FA9C19AF7F5}"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36956-0802-405F-B2E5-81972E30B9D4}" type="slidenum">
              <a:rPr lang="en-US" smtClean="0"/>
              <a:t>‹#›</a:t>
            </a:fld>
            <a:endParaRPr lang="en-US"/>
          </a:p>
        </p:txBody>
      </p:sp>
      <p:sp>
        <p:nvSpPr>
          <p:cNvPr id="7" name="Rounded Rectangle 6"/>
          <p:cNvSpPr/>
          <p:nvPr userDrawn="1"/>
        </p:nvSpPr>
        <p:spPr>
          <a:xfrm>
            <a:off x="5791200" y="5486400"/>
            <a:ext cx="3124200" cy="83820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hasCustomPrompt="1"/>
          </p:nvPr>
        </p:nvSpPr>
        <p:spPr>
          <a:xfrm>
            <a:off x="6096000" y="5562600"/>
            <a:ext cx="2743200" cy="685800"/>
          </a:xfrm>
        </p:spPr>
        <p:txBody>
          <a:bodyPr anchor="ctr"/>
          <a:lstStyle>
            <a:lvl1pPr marL="0" indent="0" algn="ctr">
              <a:buNone/>
              <a:defRPr sz="1800" baseline="0">
                <a:solidFill>
                  <a:schemeClr val="bg1"/>
                </a:solidFill>
              </a:defRPr>
            </a:lvl1pPr>
          </a:lstStyle>
          <a:p>
            <a:pPr lvl="0"/>
            <a:r>
              <a:rPr lang="en-US" dirty="0" smtClean="0"/>
              <a:t>Refer to Handout X-X</a:t>
            </a:r>
            <a:endParaRPr lang="en-US" dirty="0"/>
          </a:p>
        </p:txBody>
      </p:sp>
      <p:pic>
        <p:nvPicPr>
          <p:cNvPr id="10" name="Picture 9" descr="Image Description: An illustration of a notebook"/>
          <p:cNvPicPr>
            <a:picLocks noChangeAspect="1"/>
          </p:cNvPicPr>
          <p:nvPr userDrawn="1"/>
        </p:nvPicPr>
        <p:blipFill>
          <a:blip r:embed="rId2">
            <a:extLst>
              <a:ext uri="{BEBA8EAE-BF5A-486C-A8C5-ECC9F3942E4B}">
                <a14:imgProps xmlns:a14="http://schemas.microsoft.com/office/drawing/2010/main">
                  <a14:imgLayer r:embed="rId3">
                    <a14:imgEffect>
                      <a14:colorTemperature colorTemp="11500"/>
                    </a14:imgEffect>
                  </a14:imgLayer>
                </a14:imgProps>
              </a:ext>
              <a:ext uri="{28A0092B-C50C-407E-A947-70E740481C1C}">
                <a14:useLocalDpi xmlns:a14="http://schemas.microsoft.com/office/drawing/2010/main" val="0"/>
              </a:ext>
            </a:extLst>
          </a:blip>
          <a:stretch>
            <a:fillRect/>
          </a:stretch>
        </p:blipFill>
        <p:spPr>
          <a:xfrm>
            <a:off x="4953000" y="5257539"/>
            <a:ext cx="1219461" cy="1219461"/>
          </a:xfrm>
          <a:prstGeom prst="rect">
            <a:avLst/>
          </a:prstGeom>
        </p:spPr>
      </p:pic>
    </p:spTree>
    <p:extLst>
      <p:ext uri="{BB962C8B-B14F-4D97-AF65-F5344CB8AC3E}">
        <p14:creationId xmlns:p14="http://schemas.microsoft.com/office/powerpoint/2010/main" val="2294829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316B10-3744-47F9-A489-1FA9C19AF7F5}"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136956-0802-405F-B2E5-81972E30B9D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316B10-3744-47F9-A489-1FA9C19AF7F5}" type="datetimeFigureOut">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136956-0802-405F-B2E5-81972E30B9D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316B10-3744-47F9-A489-1FA9C19AF7F5}" type="datetimeFigureOut">
              <a:rPr lang="en-US" smtClean="0"/>
              <a:t>7/19/2016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136956-0802-405F-B2E5-81972E30B9D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8305800" cy="715355"/>
          </a:xfrm>
        </p:spPr>
        <p:txBody>
          <a:bodyPr lIns="146304" anchor="ctr"/>
          <a:lstStyle>
            <a:lvl1pPr marL="0" indent="0" algn="ctr">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dirty="0" smtClean="0"/>
              <a:t>Click to edit Master text styles</a:t>
            </a:r>
          </a:p>
        </p:txBody>
      </p:sp>
      <p:sp>
        <p:nvSpPr>
          <p:cNvPr id="4" name="Content Placeholder 3"/>
          <p:cNvSpPr>
            <a:spLocks noGrp="1"/>
          </p:cNvSpPr>
          <p:nvPr>
            <p:ph sz="half" idx="2"/>
          </p:nvPr>
        </p:nvSpPr>
        <p:spPr>
          <a:xfrm>
            <a:off x="457200" y="2449512"/>
            <a:ext cx="8305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316B10-3744-47F9-A489-1FA9C19AF7F5}" type="datetimeFigureOut">
              <a:rPr lang="en-US" smtClean="0"/>
              <a:t>7/19/2016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136956-0802-405F-B2E5-81972E30B9D4}" type="slidenum">
              <a:rPr lang="en-US" smtClean="0"/>
              <a:t>‹#›</a:t>
            </a:fld>
            <a:endParaRPr lang="en-US"/>
          </a:p>
        </p:txBody>
      </p:sp>
    </p:spTree>
    <p:extLst>
      <p:ext uri="{BB962C8B-B14F-4D97-AF65-F5344CB8AC3E}">
        <p14:creationId xmlns:p14="http://schemas.microsoft.com/office/powerpoint/2010/main" val="18629135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316B10-3744-47F9-A489-1FA9C19AF7F5}" type="datetimeFigureOut">
              <a:rPr lang="en-US" smtClean="0"/>
              <a:t>7/19/2016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136956-0802-405F-B2E5-81972E30B9D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D316B10-3744-47F9-A489-1FA9C19AF7F5}" type="datetimeFigureOut">
              <a:rPr lang="en-US" smtClean="0"/>
              <a:t>7/19/2016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5136956-0802-405F-B2E5-81972E30B9D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3" r:id="rId5"/>
    <p:sldLayoutId id="2147483664" r:id="rId6"/>
    <p:sldLayoutId id="2147483665" r:id="rId7"/>
    <p:sldLayoutId id="2147483675" r:id="rId8"/>
    <p:sldLayoutId id="2147483666" r:id="rId9"/>
    <p:sldLayoutId id="2147483667" r:id="rId10"/>
    <p:sldLayoutId id="2147483674" r:id="rId11"/>
    <p:sldLayoutId id="2147483668" r:id="rId12"/>
    <p:sldLayoutId id="2147483669" r:id="rId13"/>
    <p:sldLayoutId id="2147483670" r:id="rId14"/>
    <p:sldLayoutId id="2147483671" r:id="rId15"/>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www.freedomscientific.com/Products/Blindness/Jaws"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29.jpg"/></Relationships>
</file>

<file path=ppt/slides/_rels/slide5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Accessibility Principles for Instructional Designers</a:t>
            </a:r>
            <a:endParaRPr lang="en-US" dirty="0"/>
          </a:p>
        </p:txBody>
      </p:sp>
      <p:sp>
        <p:nvSpPr>
          <p:cNvPr id="3" name="Subtitle 2"/>
          <p:cNvSpPr>
            <a:spLocks noGrp="1"/>
          </p:cNvSpPr>
          <p:nvPr>
            <p:ph type="subTitle" idx="1"/>
          </p:nvPr>
        </p:nvSpPr>
        <p:spPr/>
        <p:txBody>
          <a:bodyPr/>
          <a:lstStyle/>
          <a:p>
            <a:r>
              <a:rPr lang="en-US" dirty="0" smtClean="0"/>
              <a:t>Victoria Reece Wilson</a:t>
            </a:r>
            <a:endParaRPr lang="en-US" dirty="0" smtClean="0"/>
          </a:p>
        </p:txBody>
      </p:sp>
    </p:spTree>
    <p:extLst>
      <p:ext uri="{BB962C8B-B14F-4D97-AF65-F5344CB8AC3E}">
        <p14:creationId xmlns:p14="http://schemas.microsoft.com/office/powerpoint/2010/main" val="1787971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Disabilities</a:t>
            </a:r>
            <a:endParaRPr lang="en-US" dirty="0"/>
          </a:p>
        </p:txBody>
      </p:sp>
      <p:grpSp>
        <p:nvGrpSpPr>
          <p:cNvPr id="12" name="Group 11"/>
          <p:cNvGrpSpPr/>
          <p:nvPr/>
        </p:nvGrpSpPr>
        <p:grpSpPr>
          <a:xfrm>
            <a:off x="800606" y="3869699"/>
            <a:ext cx="7542787" cy="1565899"/>
            <a:chOff x="800606" y="3869699"/>
            <a:chExt cx="7542787" cy="1565899"/>
          </a:xfrm>
        </p:grpSpPr>
        <p:sp>
          <p:nvSpPr>
            <p:cNvPr id="13" name="Freeform 12"/>
            <p:cNvSpPr/>
            <p:nvPr/>
          </p:nvSpPr>
          <p:spPr>
            <a:xfrm>
              <a:off x="4572000" y="3869699"/>
              <a:ext cx="2668646" cy="463153"/>
            </a:xfrm>
            <a:custGeom>
              <a:avLst/>
              <a:gdLst/>
              <a:ahLst/>
              <a:cxnLst/>
              <a:rect l="0" t="0" r="0" b="0"/>
              <a:pathLst>
                <a:path>
                  <a:moveTo>
                    <a:pt x="0" y="0"/>
                  </a:moveTo>
                  <a:lnTo>
                    <a:pt x="0" y="231576"/>
                  </a:lnTo>
                  <a:lnTo>
                    <a:pt x="2668646" y="231576"/>
                  </a:lnTo>
                  <a:lnTo>
                    <a:pt x="2668646" y="463153"/>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4" name="Freeform 13"/>
            <p:cNvSpPr/>
            <p:nvPr/>
          </p:nvSpPr>
          <p:spPr>
            <a:xfrm>
              <a:off x="4526280" y="3869699"/>
              <a:ext cx="91440" cy="463153"/>
            </a:xfrm>
            <a:custGeom>
              <a:avLst/>
              <a:gdLst/>
              <a:ahLst/>
              <a:cxnLst/>
              <a:rect l="0" t="0" r="0" b="0"/>
              <a:pathLst>
                <a:path>
                  <a:moveTo>
                    <a:pt x="45720" y="0"/>
                  </a:moveTo>
                  <a:lnTo>
                    <a:pt x="45720" y="463153"/>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903353" y="3869699"/>
              <a:ext cx="2668646" cy="463153"/>
            </a:xfrm>
            <a:custGeom>
              <a:avLst/>
              <a:gdLst/>
              <a:ahLst/>
              <a:cxnLst/>
              <a:rect l="0" t="0" r="0" b="0"/>
              <a:pathLst>
                <a:path>
                  <a:moveTo>
                    <a:pt x="2668646" y="0"/>
                  </a:moveTo>
                  <a:lnTo>
                    <a:pt x="2668646" y="231576"/>
                  </a:lnTo>
                  <a:lnTo>
                    <a:pt x="0" y="231576"/>
                  </a:lnTo>
                  <a:lnTo>
                    <a:pt x="0" y="463153"/>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7" name="Freeform 16"/>
            <p:cNvSpPr/>
            <p:nvPr/>
          </p:nvSpPr>
          <p:spPr>
            <a:xfrm>
              <a:off x="800606" y="4332852"/>
              <a:ext cx="2205493" cy="1102746"/>
            </a:xfrm>
            <a:custGeom>
              <a:avLst/>
              <a:gdLst>
                <a:gd name="connsiteX0" fmla="*/ 0 w 2205493"/>
                <a:gd name="connsiteY0" fmla="*/ 0 h 1102746"/>
                <a:gd name="connsiteX1" fmla="*/ 2205493 w 2205493"/>
                <a:gd name="connsiteY1" fmla="*/ 0 h 1102746"/>
                <a:gd name="connsiteX2" fmla="*/ 2205493 w 2205493"/>
                <a:gd name="connsiteY2" fmla="*/ 1102746 h 1102746"/>
                <a:gd name="connsiteX3" fmla="*/ 0 w 2205493"/>
                <a:gd name="connsiteY3" fmla="*/ 1102746 h 1102746"/>
                <a:gd name="connsiteX4" fmla="*/ 0 w 2205493"/>
                <a:gd name="connsiteY4" fmla="*/ 0 h 110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93" h="1102746">
                  <a:moveTo>
                    <a:pt x="0" y="0"/>
                  </a:moveTo>
                  <a:lnTo>
                    <a:pt x="2205493" y="0"/>
                  </a:lnTo>
                  <a:lnTo>
                    <a:pt x="2205493" y="1102746"/>
                  </a:lnTo>
                  <a:lnTo>
                    <a:pt x="0" y="1102746"/>
                  </a:lnTo>
                  <a:lnTo>
                    <a:pt x="0" y="0"/>
                  </a:lnTo>
                  <a:close/>
                </a:path>
              </a:pathLst>
            </a:custGeom>
            <a:solidFill>
              <a:schemeClr val="accent2">
                <a:lumMod val="5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Blindness</a:t>
              </a:r>
              <a:endParaRPr lang="en-US" sz="2400" b="1" kern="1200" dirty="0"/>
            </a:p>
          </p:txBody>
        </p:sp>
        <p:sp>
          <p:nvSpPr>
            <p:cNvPr id="18" name="Freeform 17"/>
            <p:cNvSpPr/>
            <p:nvPr/>
          </p:nvSpPr>
          <p:spPr>
            <a:xfrm>
              <a:off x="3469253" y="4332852"/>
              <a:ext cx="2205493" cy="1102746"/>
            </a:xfrm>
            <a:custGeom>
              <a:avLst/>
              <a:gdLst>
                <a:gd name="connsiteX0" fmla="*/ 0 w 2205493"/>
                <a:gd name="connsiteY0" fmla="*/ 0 h 1102746"/>
                <a:gd name="connsiteX1" fmla="*/ 2205493 w 2205493"/>
                <a:gd name="connsiteY1" fmla="*/ 0 h 1102746"/>
                <a:gd name="connsiteX2" fmla="*/ 2205493 w 2205493"/>
                <a:gd name="connsiteY2" fmla="*/ 1102746 h 1102746"/>
                <a:gd name="connsiteX3" fmla="*/ 0 w 2205493"/>
                <a:gd name="connsiteY3" fmla="*/ 1102746 h 1102746"/>
                <a:gd name="connsiteX4" fmla="*/ 0 w 2205493"/>
                <a:gd name="connsiteY4" fmla="*/ 0 h 110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93" h="1102746">
                  <a:moveTo>
                    <a:pt x="0" y="0"/>
                  </a:moveTo>
                  <a:lnTo>
                    <a:pt x="2205493" y="0"/>
                  </a:lnTo>
                  <a:lnTo>
                    <a:pt x="2205493" y="1102746"/>
                  </a:lnTo>
                  <a:lnTo>
                    <a:pt x="0" y="1102746"/>
                  </a:lnTo>
                  <a:lnTo>
                    <a:pt x="0" y="0"/>
                  </a:lnTo>
                  <a:close/>
                </a:path>
              </a:pathLst>
            </a:custGeom>
            <a:solidFill>
              <a:schemeClr val="accent2">
                <a:lumMod val="5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Low Vision</a:t>
              </a:r>
              <a:endParaRPr lang="en-US" sz="2400" b="1" kern="1200" dirty="0"/>
            </a:p>
          </p:txBody>
        </p:sp>
        <p:sp>
          <p:nvSpPr>
            <p:cNvPr id="19" name="Freeform 18"/>
            <p:cNvSpPr/>
            <p:nvPr/>
          </p:nvSpPr>
          <p:spPr>
            <a:xfrm>
              <a:off x="6137900" y="4332852"/>
              <a:ext cx="2205493" cy="1102746"/>
            </a:xfrm>
            <a:custGeom>
              <a:avLst/>
              <a:gdLst>
                <a:gd name="connsiteX0" fmla="*/ 0 w 2205493"/>
                <a:gd name="connsiteY0" fmla="*/ 0 h 1102746"/>
                <a:gd name="connsiteX1" fmla="*/ 2205493 w 2205493"/>
                <a:gd name="connsiteY1" fmla="*/ 0 h 1102746"/>
                <a:gd name="connsiteX2" fmla="*/ 2205493 w 2205493"/>
                <a:gd name="connsiteY2" fmla="*/ 1102746 h 1102746"/>
                <a:gd name="connsiteX3" fmla="*/ 0 w 2205493"/>
                <a:gd name="connsiteY3" fmla="*/ 1102746 h 1102746"/>
                <a:gd name="connsiteX4" fmla="*/ 0 w 2205493"/>
                <a:gd name="connsiteY4" fmla="*/ 0 h 110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93" h="1102746">
                  <a:moveTo>
                    <a:pt x="0" y="0"/>
                  </a:moveTo>
                  <a:lnTo>
                    <a:pt x="2205493" y="0"/>
                  </a:lnTo>
                  <a:lnTo>
                    <a:pt x="2205493" y="1102746"/>
                  </a:lnTo>
                  <a:lnTo>
                    <a:pt x="0" y="1102746"/>
                  </a:lnTo>
                  <a:lnTo>
                    <a:pt x="0" y="0"/>
                  </a:lnTo>
                  <a:close/>
                </a:path>
              </a:pathLst>
            </a:custGeom>
            <a:solidFill>
              <a:schemeClr val="accent2">
                <a:lumMod val="5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Color-blindness</a:t>
              </a:r>
              <a:endParaRPr lang="en-US" sz="2400" b="1" kern="1200" dirty="0"/>
            </a:p>
          </p:txBody>
        </p:sp>
      </p:grpSp>
      <p:sp>
        <p:nvSpPr>
          <p:cNvPr id="24" name="Freeform 23"/>
          <p:cNvSpPr/>
          <p:nvPr/>
        </p:nvSpPr>
        <p:spPr>
          <a:xfrm>
            <a:off x="3286126" y="2416174"/>
            <a:ext cx="2571749" cy="154305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Visual</a:t>
            </a:r>
            <a:endParaRPr lang="en-US" sz="4400" kern="1200" dirty="0"/>
          </a:p>
        </p:txBody>
      </p:sp>
    </p:spTree>
    <p:extLst>
      <p:ext uri="{BB962C8B-B14F-4D97-AF65-F5344CB8AC3E}">
        <p14:creationId xmlns:p14="http://schemas.microsoft.com/office/powerpoint/2010/main" val="378565024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You Will Learn</a:t>
            </a:r>
            <a:endParaRPr lang="en-US" dirty="0"/>
          </a:p>
        </p:txBody>
      </p:sp>
      <p:sp>
        <p:nvSpPr>
          <p:cNvPr id="5" name="Content Placeholder 4"/>
          <p:cNvSpPr>
            <a:spLocks noGrp="1"/>
          </p:cNvSpPr>
          <p:nvPr>
            <p:ph idx="1"/>
          </p:nvPr>
        </p:nvSpPr>
        <p:spPr/>
        <p:txBody>
          <a:bodyPr/>
          <a:lstStyle/>
          <a:p>
            <a:pPr lvl="0">
              <a:spcBef>
                <a:spcPts val="1800"/>
              </a:spcBef>
              <a:buClr>
                <a:srgbClr val="F0AD00"/>
              </a:buClr>
            </a:pPr>
            <a:r>
              <a:rPr lang="en-US" dirty="0" smtClean="0">
                <a:solidFill>
                  <a:prstClr val="black"/>
                </a:solidFill>
              </a:rPr>
              <a:t>Install the </a:t>
            </a:r>
            <a:r>
              <a:rPr lang="en-US" dirty="0">
                <a:solidFill>
                  <a:prstClr val="black"/>
                </a:solidFill>
              </a:rPr>
              <a:t>JAWS</a:t>
            </a:r>
            <a:r>
              <a:rPr lang="en-US" baseline="30000" dirty="0">
                <a:solidFill>
                  <a:prstClr val="black"/>
                </a:solidFill>
                <a:sym typeface="Symbol"/>
              </a:rPr>
              <a:t> </a:t>
            </a:r>
            <a:r>
              <a:rPr lang="en-US" dirty="0">
                <a:solidFill>
                  <a:prstClr val="black"/>
                </a:solidFill>
              </a:rPr>
              <a:t> </a:t>
            </a:r>
            <a:r>
              <a:rPr lang="en-US" dirty="0" smtClean="0">
                <a:solidFill>
                  <a:prstClr val="black"/>
                </a:solidFill>
              </a:rPr>
              <a:t>software demo</a:t>
            </a:r>
          </a:p>
          <a:p>
            <a:pPr lvl="0">
              <a:spcBef>
                <a:spcPts val="1800"/>
              </a:spcBef>
              <a:buClr>
                <a:srgbClr val="F0AD00"/>
              </a:buClr>
            </a:pPr>
            <a:r>
              <a:rPr lang="en-US" dirty="0" smtClean="0">
                <a:solidFill>
                  <a:prstClr val="black"/>
                </a:solidFill>
              </a:rPr>
              <a:t>Use </a:t>
            </a:r>
            <a:r>
              <a:rPr lang="en-US" dirty="0">
                <a:solidFill>
                  <a:prstClr val="black"/>
                </a:solidFill>
              </a:rPr>
              <a:t>JAWS</a:t>
            </a:r>
            <a:r>
              <a:rPr lang="en-US" baseline="30000" dirty="0">
                <a:solidFill>
                  <a:prstClr val="black"/>
                </a:solidFill>
                <a:sym typeface="Symbol"/>
              </a:rPr>
              <a:t> </a:t>
            </a:r>
            <a:r>
              <a:rPr lang="en-US" dirty="0">
                <a:solidFill>
                  <a:prstClr val="black"/>
                </a:solidFill>
              </a:rPr>
              <a:t> software to test file accessibility</a:t>
            </a:r>
          </a:p>
          <a:p>
            <a:endParaRPr lang="en-US" dirty="0"/>
          </a:p>
        </p:txBody>
      </p:sp>
    </p:spTree>
    <p:extLst>
      <p:ext uri="{BB962C8B-B14F-4D97-AF65-F5344CB8AC3E}">
        <p14:creationId xmlns:p14="http://schemas.microsoft.com/office/powerpoint/2010/main" val="359173732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JAWS</a:t>
            </a:r>
            <a:r>
              <a:rPr lang="en-US" baseline="30000" dirty="0">
                <a:sym typeface="Symbol"/>
              </a:rPr>
              <a:t> </a:t>
            </a:r>
            <a:r>
              <a:rPr lang="en-US" dirty="0" smtClean="0"/>
              <a:t>?</a:t>
            </a:r>
            <a:endParaRPr lang="en-US" dirty="0"/>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0317" y="2425700"/>
            <a:ext cx="5623367" cy="3365500"/>
          </a:xfrm>
        </p:spPr>
      </p:pic>
    </p:spTree>
    <p:extLst>
      <p:ext uri="{BB962C8B-B14F-4D97-AF65-F5344CB8AC3E}">
        <p14:creationId xmlns:p14="http://schemas.microsoft.com/office/powerpoint/2010/main" val="351072321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Installing JAWS</a:t>
            </a:r>
            <a:r>
              <a:rPr lang="en-US" baseline="30000" dirty="0">
                <a:sym typeface="Symbol"/>
              </a:rPr>
              <a:t></a:t>
            </a:r>
            <a:r>
              <a:rPr lang="en-US" dirty="0" smtClean="0"/>
              <a:t> Demo</a:t>
            </a:r>
            <a:endParaRPr lang="en-US" dirty="0"/>
          </a:p>
        </p:txBody>
      </p:sp>
      <p:sp>
        <p:nvSpPr>
          <p:cNvPr id="3" name="Content Placeholder 2"/>
          <p:cNvSpPr>
            <a:spLocks noGrp="1"/>
          </p:cNvSpPr>
          <p:nvPr>
            <p:ph idx="1"/>
          </p:nvPr>
        </p:nvSpPr>
        <p:spPr/>
        <p:txBody>
          <a:bodyPr/>
          <a:lstStyle/>
          <a:p>
            <a:pPr marL="118872" indent="0" algn="ctr">
              <a:buNone/>
            </a:pPr>
            <a:r>
              <a:rPr lang="en-US" dirty="0" smtClean="0"/>
              <a:t>The trial version of JAWS</a:t>
            </a:r>
            <a:r>
              <a:rPr lang="en-US" baseline="30000" dirty="0" smtClean="0">
                <a:sym typeface="Symbol"/>
              </a:rPr>
              <a:t></a:t>
            </a:r>
            <a:r>
              <a:rPr lang="en-US" dirty="0" smtClean="0"/>
              <a:t> can </a:t>
            </a:r>
            <a:r>
              <a:rPr lang="en-US" dirty="0"/>
              <a:t>be downloaded </a:t>
            </a:r>
            <a:r>
              <a:rPr lang="en-US" dirty="0" smtClean="0"/>
              <a:t>from:</a:t>
            </a:r>
          </a:p>
          <a:p>
            <a:pPr marL="118872" indent="0" algn="ctr">
              <a:buNone/>
            </a:pPr>
            <a:r>
              <a:rPr lang="en-US" dirty="0" smtClean="0"/>
              <a:t> </a:t>
            </a:r>
            <a:r>
              <a:rPr lang="en-US" dirty="0">
                <a:hlinkClick r:id="rId3"/>
              </a:rPr>
              <a:t>http://</a:t>
            </a:r>
            <a:r>
              <a:rPr lang="en-US" dirty="0" smtClean="0">
                <a:hlinkClick r:id="rId3"/>
              </a:rPr>
              <a:t>www.freedomscientific.com/Products/Blindness/Jaws</a:t>
            </a:r>
            <a:endParaRPr lang="en-US" dirty="0" smtClean="0"/>
          </a:p>
          <a:p>
            <a:pPr marL="118872" indent="0">
              <a:buNone/>
            </a:pPr>
            <a:endParaRPr lang="en-US" dirty="0"/>
          </a:p>
          <a:p>
            <a:pPr marL="118872" indent="0">
              <a:buNone/>
            </a:pPr>
            <a:r>
              <a:rPr lang="en-US" dirty="0" smtClean="0"/>
              <a:t>It allows you to run JAWS</a:t>
            </a:r>
            <a:r>
              <a:rPr lang="en-US" baseline="30000" dirty="0" smtClean="0">
                <a:sym typeface="Symbol"/>
              </a:rPr>
              <a:t></a:t>
            </a:r>
            <a:r>
              <a:rPr lang="en-US" dirty="0" smtClean="0"/>
              <a:t> for 40 minutes at a time. Your computer must be rebooted in order to use it for another 40 minutes.</a:t>
            </a:r>
            <a:endParaRPr lang="en-US" dirty="0"/>
          </a:p>
        </p:txBody>
      </p:sp>
    </p:spTree>
    <p:extLst>
      <p:ext uri="{BB962C8B-B14F-4D97-AF65-F5344CB8AC3E}">
        <p14:creationId xmlns:p14="http://schemas.microsoft.com/office/powerpoint/2010/main" val="162369130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JAWS</a:t>
            </a:r>
            <a:r>
              <a:rPr lang="en-US" baseline="30000" dirty="0">
                <a:sym typeface="Symbol"/>
              </a:rPr>
              <a:t> </a:t>
            </a:r>
            <a:endParaRPr lang="en-US" dirty="0"/>
          </a:p>
        </p:txBody>
      </p:sp>
      <p:sp>
        <p:nvSpPr>
          <p:cNvPr id="3" name="Content Placeholder 2"/>
          <p:cNvSpPr>
            <a:spLocks noGrp="1"/>
          </p:cNvSpPr>
          <p:nvPr>
            <p:ph idx="1"/>
          </p:nvPr>
        </p:nvSpPr>
        <p:spPr/>
        <p:txBody>
          <a:bodyPr/>
          <a:lstStyle/>
          <a:p>
            <a:r>
              <a:rPr lang="en-US" dirty="0"/>
              <a:t>JAWS </a:t>
            </a:r>
            <a:r>
              <a:rPr lang="en-US" dirty="0" smtClean="0"/>
              <a:t>Commands FOR </a:t>
            </a:r>
            <a:r>
              <a:rPr lang="en-US" dirty="0"/>
              <a:t>MS </a:t>
            </a:r>
            <a:r>
              <a:rPr lang="en-US" dirty="0" smtClean="0"/>
              <a:t>Word Navigation (gsa.gov)</a:t>
            </a:r>
            <a:endParaRPr lang="en-US" dirty="0"/>
          </a:p>
          <a:p>
            <a:r>
              <a:rPr lang="en-US" dirty="0" smtClean="0"/>
              <a:t>JAWS </a:t>
            </a:r>
            <a:r>
              <a:rPr lang="en-US" dirty="0"/>
              <a:t>Commands for PowerPoint </a:t>
            </a:r>
            <a:r>
              <a:rPr lang="en-US" dirty="0" smtClean="0"/>
              <a:t>Navigation (gsa.gov)</a:t>
            </a:r>
            <a:endParaRPr lang="en-US" dirty="0"/>
          </a:p>
          <a:p>
            <a:r>
              <a:rPr lang="en-US" dirty="0" smtClean="0"/>
              <a:t>JAWS </a:t>
            </a:r>
            <a:r>
              <a:rPr lang="en-US" dirty="0"/>
              <a:t>Commands for Internet Explorer and HTML </a:t>
            </a:r>
            <a:r>
              <a:rPr lang="en-US" dirty="0" smtClean="0"/>
              <a:t>Navigation (gsa.gov)</a:t>
            </a:r>
            <a:endParaRPr lang="en-US" dirty="0"/>
          </a:p>
          <a:p>
            <a:r>
              <a:rPr lang="en-US" dirty="0" smtClean="0"/>
              <a:t>JAWS </a:t>
            </a:r>
            <a:r>
              <a:rPr lang="en-US" dirty="0"/>
              <a:t>Commands for Excel </a:t>
            </a:r>
            <a:r>
              <a:rPr lang="en-US" dirty="0" smtClean="0"/>
              <a:t>Navigation (gsa.gov)</a:t>
            </a:r>
          </a:p>
          <a:p>
            <a:endParaRPr lang="en-US" dirty="0"/>
          </a:p>
        </p:txBody>
      </p:sp>
      <p:sp>
        <p:nvSpPr>
          <p:cNvPr id="4" name="Text Placeholder 3"/>
          <p:cNvSpPr>
            <a:spLocks noGrp="1"/>
          </p:cNvSpPr>
          <p:nvPr>
            <p:ph type="body" sz="quarter" idx="13"/>
          </p:nvPr>
        </p:nvSpPr>
        <p:spPr/>
        <p:txBody>
          <a:bodyPr/>
          <a:lstStyle/>
          <a:p>
            <a:r>
              <a:rPr lang="en-US" dirty="0" smtClean="0"/>
              <a:t>Refer to Handouts 7 - 10</a:t>
            </a:r>
            <a:endParaRPr lang="en-US" dirty="0"/>
          </a:p>
        </p:txBody>
      </p:sp>
    </p:spTree>
    <p:extLst>
      <p:ext uri="{BB962C8B-B14F-4D97-AF65-F5344CB8AC3E}">
        <p14:creationId xmlns:p14="http://schemas.microsoft.com/office/powerpoint/2010/main" val="118813739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Additional Resources</a:t>
            </a:r>
            <a:endParaRPr lang="en-US" dirty="0"/>
          </a:p>
        </p:txBody>
      </p:sp>
      <p:sp>
        <p:nvSpPr>
          <p:cNvPr id="6" name="Content Placeholder 5"/>
          <p:cNvSpPr>
            <a:spLocks noGrp="1"/>
          </p:cNvSpPr>
          <p:nvPr>
            <p:ph idx="1"/>
          </p:nvPr>
        </p:nvSpPr>
        <p:spPr/>
        <p:txBody>
          <a:bodyPr/>
          <a:lstStyle/>
          <a:p>
            <a:r>
              <a:rPr lang="en-US" dirty="0" smtClean="0"/>
              <a:t>freedomscientific.com</a:t>
            </a:r>
            <a:r>
              <a:rPr lang="en-US" dirty="0"/>
              <a:t>/</a:t>
            </a:r>
          </a:p>
        </p:txBody>
      </p:sp>
    </p:spTree>
    <p:extLst>
      <p:ext uri="{BB962C8B-B14F-4D97-AF65-F5344CB8AC3E}">
        <p14:creationId xmlns:p14="http://schemas.microsoft.com/office/powerpoint/2010/main" val="145472660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Capstone Exercise </a:t>
            </a:r>
            <a:endParaRPr lang="en-US" dirty="0"/>
          </a:p>
        </p:txBody>
      </p:sp>
      <p:sp>
        <p:nvSpPr>
          <p:cNvPr id="5" name="Text Placeholder 4"/>
          <p:cNvSpPr>
            <a:spLocks noGrp="1"/>
          </p:cNvSpPr>
          <p:nvPr>
            <p:ph type="body" idx="1"/>
          </p:nvPr>
        </p:nvSpPr>
        <p:spPr/>
        <p:txBody>
          <a:bodyPr/>
          <a:lstStyle/>
          <a:p>
            <a:r>
              <a:rPr lang="en-US" dirty="0" smtClean="0"/>
              <a:t>Lesson FIVE</a:t>
            </a:r>
            <a:endParaRPr lang="en-US" dirty="0"/>
          </a:p>
        </p:txBody>
      </p:sp>
    </p:spTree>
    <p:extLst>
      <p:ext uri="{BB962C8B-B14F-4D97-AF65-F5344CB8AC3E}">
        <p14:creationId xmlns:p14="http://schemas.microsoft.com/office/powerpoint/2010/main" val="333445453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Review</a:t>
            </a:r>
            <a:endParaRPr lang="en-US" dirty="0"/>
          </a:p>
        </p:txBody>
      </p:sp>
      <p:sp>
        <p:nvSpPr>
          <p:cNvPr id="3" name="Content Placeholder 2"/>
          <p:cNvSpPr>
            <a:spLocks noGrp="1"/>
          </p:cNvSpPr>
          <p:nvPr>
            <p:ph idx="1"/>
          </p:nvPr>
        </p:nvSpPr>
        <p:spPr/>
        <p:txBody>
          <a:bodyPr/>
          <a:lstStyle/>
          <a:p>
            <a:pPr>
              <a:spcBef>
                <a:spcPts val="1800"/>
              </a:spcBef>
            </a:pPr>
            <a:r>
              <a:rPr lang="en-US" dirty="0"/>
              <a:t>Explain basic design considerations for creating accessible documents</a:t>
            </a:r>
          </a:p>
          <a:p>
            <a:pPr>
              <a:spcBef>
                <a:spcPts val="1800"/>
              </a:spcBef>
            </a:pPr>
            <a:r>
              <a:rPr lang="en-US" dirty="0"/>
              <a:t>Create, edit, and test accessible </a:t>
            </a:r>
            <a:r>
              <a:rPr lang="en-US" dirty="0">
                <a:solidFill>
                  <a:prstClr val="black"/>
                </a:solidFill>
              </a:rPr>
              <a:t>Microsoft</a:t>
            </a:r>
            <a:r>
              <a:rPr lang="en-US" baseline="30000" dirty="0">
                <a:solidFill>
                  <a:prstClr val="black"/>
                </a:solidFill>
                <a:sym typeface="Symbol"/>
              </a:rPr>
              <a:t></a:t>
            </a:r>
            <a:r>
              <a:rPr lang="en-US" dirty="0">
                <a:solidFill>
                  <a:prstClr val="black"/>
                </a:solidFill>
              </a:rPr>
              <a:t> Office files</a:t>
            </a:r>
            <a:endParaRPr lang="en-US" dirty="0"/>
          </a:p>
          <a:p>
            <a:pPr>
              <a:spcBef>
                <a:spcPts val="1800"/>
              </a:spcBef>
            </a:pPr>
            <a:r>
              <a:rPr lang="en-US" dirty="0"/>
              <a:t>Create, edit, and test accessible </a:t>
            </a:r>
            <a:r>
              <a:rPr lang="en-US" dirty="0">
                <a:solidFill>
                  <a:prstClr val="black"/>
                </a:solidFill>
              </a:rPr>
              <a:t>.pdf </a:t>
            </a:r>
            <a:br>
              <a:rPr lang="en-US" dirty="0">
                <a:solidFill>
                  <a:prstClr val="black"/>
                </a:solidFill>
              </a:rPr>
            </a:br>
            <a:r>
              <a:rPr lang="en-US" dirty="0">
                <a:solidFill>
                  <a:prstClr val="black"/>
                </a:solidFill>
              </a:rPr>
              <a:t>files</a:t>
            </a:r>
            <a:endParaRPr lang="en-US" dirty="0"/>
          </a:p>
          <a:p>
            <a:pPr>
              <a:spcBef>
                <a:spcPts val="1800"/>
              </a:spcBef>
            </a:pPr>
            <a:r>
              <a:rPr lang="en-US" dirty="0"/>
              <a:t>Use JAWS</a:t>
            </a:r>
            <a:r>
              <a:rPr lang="en-US" baseline="30000" dirty="0">
                <a:solidFill>
                  <a:prstClr val="black"/>
                </a:solidFill>
                <a:sym typeface="Symbol"/>
              </a:rPr>
              <a:t> </a:t>
            </a:r>
            <a:r>
              <a:rPr lang="en-US" dirty="0"/>
              <a:t> software to test file accessibility</a:t>
            </a:r>
          </a:p>
          <a:p>
            <a:endParaRPr lang="en-US" dirty="0"/>
          </a:p>
        </p:txBody>
      </p:sp>
    </p:spTree>
    <p:extLst>
      <p:ext uri="{BB962C8B-B14F-4D97-AF65-F5344CB8AC3E}">
        <p14:creationId xmlns:p14="http://schemas.microsoft.com/office/powerpoint/2010/main" val="28207329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Auditory Disabilities</a:t>
            </a:r>
            <a:endParaRPr lang="en-US" dirty="0"/>
          </a:p>
        </p:txBody>
      </p:sp>
      <p:grpSp>
        <p:nvGrpSpPr>
          <p:cNvPr id="5" name="Group 4"/>
          <p:cNvGrpSpPr/>
          <p:nvPr/>
        </p:nvGrpSpPr>
        <p:grpSpPr>
          <a:xfrm>
            <a:off x="1525469" y="3909901"/>
            <a:ext cx="6093061" cy="1957499"/>
            <a:chOff x="1525469" y="3850710"/>
            <a:chExt cx="6093061" cy="1957499"/>
          </a:xfrm>
        </p:grpSpPr>
        <p:sp>
          <p:nvSpPr>
            <p:cNvPr id="6" name="Freeform 5"/>
            <p:cNvSpPr/>
            <p:nvPr/>
          </p:nvSpPr>
          <p:spPr>
            <a:xfrm>
              <a:off x="4572000" y="3850710"/>
              <a:ext cx="1668009" cy="578978"/>
            </a:xfrm>
            <a:custGeom>
              <a:avLst/>
              <a:gdLst/>
              <a:ahLst/>
              <a:cxnLst/>
              <a:rect l="0" t="0" r="0" b="0"/>
              <a:pathLst>
                <a:path>
                  <a:moveTo>
                    <a:pt x="0" y="0"/>
                  </a:moveTo>
                  <a:lnTo>
                    <a:pt x="0" y="289489"/>
                  </a:lnTo>
                  <a:lnTo>
                    <a:pt x="1668009" y="289489"/>
                  </a:lnTo>
                  <a:lnTo>
                    <a:pt x="1668009" y="578978"/>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7" name="Freeform 6"/>
            <p:cNvSpPr/>
            <p:nvPr/>
          </p:nvSpPr>
          <p:spPr>
            <a:xfrm>
              <a:off x="2903990" y="3850710"/>
              <a:ext cx="1668009" cy="578978"/>
            </a:xfrm>
            <a:custGeom>
              <a:avLst/>
              <a:gdLst/>
              <a:ahLst/>
              <a:cxnLst/>
              <a:rect l="0" t="0" r="0" b="0"/>
              <a:pathLst>
                <a:path>
                  <a:moveTo>
                    <a:pt x="1668009" y="0"/>
                  </a:moveTo>
                  <a:lnTo>
                    <a:pt x="1668009" y="289489"/>
                  </a:lnTo>
                  <a:lnTo>
                    <a:pt x="0" y="289489"/>
                  </a:lnTo>
                  <a:lnTo>
                    <a:pt x="0" y="578978"/>
                  </a:lnTo>
                </a:path>
              </a:pathLst>
            </a:custGeom>
            <a:noFill/>
          </p:spPr>
          <p:style>
            <a:lnRef idx="2">
              <a:schemeClr val="accent3">
                <a:shade val="60000"/>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9" name="Freeform 8"/>
            <p:cNvSpPr/>
            <p:nvPr/>
          </p:nvSpPr>
          <p:spPr>
            <a:xfrm>
              <a:off x="1525469" y="4429689"/>
              <a:ext cx="2757041" cy="1378520"/>
            </a:xfrm>
            <a:custGeom>
              <a:avLst/>
              <a:gdLst>
                <a:gd name="connsiteX0" fmla="*/ 0 w 2757041"/>
                <a:gd name="connsiteY0" fmla="*/ 0 h 1378520"/>
                <a:gd name="connsiteX1" fmla="*/ 2757041 w 2757041"/>
                <a:gd name="connsiteY1" fmla="*/ 0 h 1378520"/>
                <a:gd name="connsiteX2" fmla="*/ 2757041 w 2757041"/>
                <a:gd name="connsiteY2" fmla="*/ 1378520 h 1378520"/>
                <a:gd name="connsiteX3" fmla="*/ 0 w 2757041"/>
                <a:gd name="connsiteY3" fmla="*/ 1378520 h 1378520"/>
                <a:gd name="connsiteX4" fmla="*/ 0 w 2757041"/>
                <a:gd name="connsiteY4" fmla="*/ 0 h 1378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7041" h="1378520">
                  <a:moveTo>
                    <a:pt x="0" y="0"/>
                  </a:moveTo>
                  <a:lnTo>
                    <a:pt x="2757041" y="0"/>
                  </a:lnTo>
                  <a:lnTo>
                    <a:pt x="2757041" y="1378520"/>
                  </a:lnTo>
                  <a:lnTo>
                    <a:pt x="0" y="1378520"/>
                  </a:lnTo>
                  <a:lnTo>
                    <a:pt x="0" y="0"/>
                  </a:lnTo>
                  <a:close/>
                </a:path>
              </a:pathLst>
            </a:custGeom>
            <a:solidFill>
              <a:schemeClr val="accent3">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2400" b="1" kern="1200" dirty="0" smtClean="0"/>
                <a:t>Deafness</a:t>
              </a:r>
              <a:endParaRPr lang="en-US" sz="2400" b="1" kern="1200" dirty="0"/>
            </a:p>
          </p:txBody>
        </p:sp>
        <p:sp>
          <p:nvSpPr>
            <p:cNvPr id="10" name="Freeform 9"/>
            <p:cNvSpPr/>
            <p:nvPr/>
          </p:nvSpPr>
          <p:spPr>
            <a:xfrm>
              <a:off x="4861489" y="4429689"/>
              <a:ext cx="2757041" cy="1378520"/>
            </a:xfrm>
            <a:custGeom>
              <a:avLst/>
              <a:gdLst>
                <a:gd name="connsiteX0" fmla="*/ 0 w 2757041"/>
                <a:gd name="connsiteY0" fmla="*/ 0 h 1378520"/>
                <a:gd name="connsiteX1" fmla="*/ 2757041 w 2757041"/>
                <a:gd name="connsiteY1" fmla="*/ 0 h 1378520"/>
                <a:gd name="connsiteX2" fmla="*/ 2757041 w 2757041"/>
                <a:gd name="connsiteY2" fmla="*/ 1378520 h 1378520"/>
                <a:gd name="connsiteX3" fmla="*/ 0 w 2757041"/>
                <a:gd name="connsiteY3" fmla="*/ 1378520 h 1378520"/>
                <a:gd name="connsiteX4" fmla="*/ 0 w 2757041"/>
                <a:gd name="connsiteY4" fmla="*/ 0 h 1378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7041" h="1378520">
                  <a:moveTo>
                    <a:pt x="0" y="0"/>
                  </a:moveTo>
                  <a:lnTo>
                    <a:pt x="2757041" y="0"/>
                  </a:lnTo>
                  <a:lnTo>
                    <a:pt x="2757041" y="1378520"/>
                  </a:lnTo>
                  <a:lnTo>
                    <a:pt x="0" y="1378520"/>
                  </a:lnTo>
                  <a:lnTo>
                    <a:pt x="0" y="0"/>
                  </a:lnTo>
                  <a:close/>
                </a:path>
              </a:pathLst>
            </a:custGeom>
            <a:solidFill>
              <a:schemeClr val="accent3">
                <a:lumMod val="5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2400" b="1" kern="1200" dirty="0" smtClean="0"/>
                <a:t>Other</a:t>
              </a:r>
              <a:br>
                <a:rPr lang="en-US" sz="2400" b="1" kern="1200" dirty="0" smtClean="0"/>
              </a:br>
              <a:r>
                <a:rPr lang="en-US" sz="2400" b="1" kern="1200" dirty="0" smtClean="0"/>
                <a:t>Hearing Loss</a:t>
              </a:r>
              <a:endParaRPr lang="en-US" sz="2400" b="1" kern="1200" dirty="0"/>
            </a:p>
          </p:txBody>
        </p:sp>
      </p:grpSp>
      <p:sp>
        <p:nvSpPr>
          <p:cNvPr id="4" name="Freeform 3"/>
          <p:cNvSpPr/>
          <p:nvPr/>
        </p:nvSpPr>
        <p:spPr>
          <a:xfrm>
            <a:off x="3286124" y="2416174"/>
            <a:ext cx="2571749" cy="154305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Auditory</a:t>
            </a:r>
            <a:endParaRPr lang="en-US" sz="4400" kern="1200" dirty="0"/>
          </a:p>
        </p:txBody>
      </p:sp>
    </p:spTree>
    <p:extLst>
      <p:ext uri="{BB962C8B-B14F-4D97-AF65-F5344CB8AC3E}">
        <p14:creationId xmlns:p14="http://schemas.microsoft.com/office/powerpoint/2010/main" val="624403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Disabilities</a:t>
            </a:r>
            <a:endParaRPr lang="en-US" dirty="0"/>
          </a:p>
        </p:txBody>
      </p:sp>
      <p:sp>
        <p:nvSpPr>
          <p:cNvPr id="4" name="Freeform 3"/>
          <p:cNvSpPr/>
          <p:nvPr/>
        </p:nvSpPr>
        <p:spPr>
          <a:xfrm>
            <a:off x="3286126" y="2416174"/>
            <a:ext cx="2571749" cy="154305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Motor</a:t>
            </a:r>
            <a:endParaRPr lang="en-US" sz="4400" kern="1200" dirty="0"/>
          </a:p>
        </p:txBody>
      </p:sp>
      <p:grpSp>
        <p:nvGrpSpPr>
          <p:cNvPr id="10" name="Group 9"/>
          <p:cNvGrpSpPr/>
          <p:nvPr/>
        </p:nvGrpSpPr>
        <p:grpSpPr>
          <a:xfrm>
            <a:off x="800606" y="3869699"/>
            <a:ext cx="7542787" cy="1565899"/>
            <a:chOff x="800606" y="3869699"/>
            <a:chExt cx="7542787" cy="1565899"/>
          </a:xfrm>
        </p:grpSpPr>
        <p:sp>
          <p:nvSpPr>
            <p:cNvPr id="11" name="Freeform 10"/>
            <p:cNvSpPr/>
            <p:nvPr/>
          </p:nvSpPr>
          <p:spPr>
            <a:xfrm>
              <a:off x="4572000" y="3869699"/>
              <a:ext cx="2668646" cy="463153"/>
            </a:xfrm>
            <a:custGeom>
              <a:avLst/>
              <a:gdLst/>
              <a:ahLst/>
              <a:cxnLst/>
              <a:rect l="0" t="0" r="0" b="0"/>
              <a:pathLst>
                <a:path>
                  <a:moveTo>
                    <a:pt x="0" y="0"/>
                  </a:moveTo>
                  <a:lnTo>
                    <a:pt x="0" y="231576"/>
                  </a:lnTo>
                  <a:lnTo>
                    <a:pt x="2668646" y="231576"/>
                  </a:lnTo>
                  <a:lnTo>
                    <a:pt x="2668646" y="463153"/>
                  </a:lnTo>
                </a:path>
              </a:pathLst>
            </a:custGeom>
            <a:noFill/>
            <a:ln>
              <a:solidFill>
                <a:schemeClr val="accent4"/>
              </a:solidFill>
            </a:ln>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2" name="Freeform 11"/>
            <p:cNvSpPr/>
            <p:nvPr/>
          </p:nvSpPr>
          <p:spPr>
            <a:xfrm>
              <a:off x="4526280" y="3869699"/>
              <a:ext cx="91440" cy="463153"/>
            </a:xfrm>
            <a:custGeom>
              <a:avLst/>
              <a:gdLst/>
              <a:ahLst/>
              <a:cxnLst/>
              <a:rect l="0" t="0" r="0" b="0"/>
              <a:pathLst>
                <a:path>
                  <a:moveTo>
                    <a:pt x="45720" y="0"/>
                  </a:moveTo>
                  <a:lnTo>
                    <a:pt x="45720" y="463153"/>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3" name="Freeform 12"/>
            <p:cNvSpPr/>
            <p:nvPr/>
          </p:nvSpPr>
          <p:spPr>
            <a:xfrm>
              <a:off x="1903353" y="3869699"/>
              <a:ext cx="2668646" cy="463153"/>
            </a:xfrm>
            <a:custGeom>
              <a:avLst/>
              <a:gdLst/>
              <a:ahLst/>
              <a:cxnLst/>
              <a:rect l="0" t="0" r="0" b="0"/>
              <a:pathLst>
                <a:path>
                  <a:moveTo>
                    <a:pt x="2668646" y="0"/>
                  </a:moveTo>
                  <a:lnTo>
                    <a:pt x="2668646" y="231576"/>
                  </a:lnTo>
                  <a:lnTo>
                    <a:pt x="0" y="231576"/>
                  </a:lnTo>
                  <a:lnTo>
                    <a:pt x="0" y="463153"/>
                  </a:lnTo>
                </a:path>
              </a:pathLst>
            </a:custGeom>
            <a:noFill/>
            <a:ln>
              <a:solidFill>
                <a:schemeClr val="accent4"/>
              </a:solidFill>
            </a:ln>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14" name="Freeform 13"/>
            <p:cNvSpPr/>
            <p:nvPr/>
          </p:nvSpPr>
          <p:spPr>
            <a:xfrm>
              <a:off x="800606" y="4332852"/>
              <a:ext cx="2205493" cy="1102746"/>
            </a:xfrm>
            <a:custGeom>
              <a:avLst/>
              <a:gdLst>
                <a:gd name="connsiteX0" fmla="*/ 0 w 2205493"/>
                <a:gd name="connsiteY0" fmla="*/ 0 h 1102746"/>
                <a:gd name="connsiteX1" fmla="*/ 2205493 w 2205493"/>
                <a:gd name="connsiteY1" fmla="*/ 0 h 1102746"/>
                <a:gd name="connsiteX2" fmla="*/ 2205493 w 2205493"/>
                <a:gd name="connsiteY2" fmla="*/ 1102746 h 1102746"/>
                <a:gd name="connsiteX3" fmla="*/ 0 w 2205493"/>
                <a:gd name="connsiteY3" fmla="*/ 1102746 h 1102746"/>
                <a:gd name="connsiteX4" fmla="*/ 0 w 2205493"/>
                <a:gd name="connsiteY4" fmla="*/ 0 h 110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93" h="1102746">
                  <a:moveTo>
                    <a:pt x="0" y="0"/>
                  </a:moveTo>
                  <a:lnTo>
                    <a:pt x="2205493" y="0"/>
                  </a:lnTo>
                  <a:lnTo>
                    <a:pt x="2205493" y="1102746"/>
                  </a:lnTo>
                  <a:lnTo>
                    <a:pt x="0" y="1102746"/>
                  </a:lnTo>
                  <a:lnTo>
                    <a:pt x="0" y="0"/>
                  </a:lnTo>
                  <a:close/>
                </a:path>
              </a:pathLst>
            </a:custGeom>
            <a:solidFill>
              <a:schemeClr val="accent4">
                <a:lumMod val="5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Traumatic</a:t>
              </a:r>
              <a:br>
                <a:rPr lang="en-US" sz="2400" b="1" kern="1200" dirty="0" smtClean="0"/>
              </a:br>
              <a:r>
                <a:rPr lang="en-US" sz="2400" b="1" kern="1200" dirty="0" smtClean="0"/>
                <a:t>Injury</a:t>
              </a:r>
              <a:endParaRPr lang="en-US" sz="2400" b="1" kern="1200" dirty="0"/>
            </a:p>
          </p:txBody>
        </p:sp>
        <p:sp>
          <p:nvSpPr>
            <p:cNvPr id="15" name="Freeform 14"/>
            <p:cNvSpPr/>
            <p:nvPr/>
          </p:nvSpPr>
          <p:spPr>
            <a:xfrm>
              <a:off x="3469253" y="4332852"/>
              <a:ext cx="2205493" cy="1102746"/>
            </a:xfrm>
            <a:custGeom>
              <a:avLst/>
              <a:gdLst>
                <a:gd name="connsiteX0" fmla="*/ 0 w 2205493"/>
                <a:gd name="connsiteY0" fmla="*/ 0 h 1102746"/>
                <a:gd name="connsiteX1" fmla="*/ 2205493 w 2205493"/>
                <a:gd name="connsiteY1" fmla="*/ 0 h 1102746"/>
                <a:gd name="connsiteX2" fmla="*/ 2205493 w 2205493"/>
                <a:gd name="connsiteY2" fmla="*/ 1102746 h 1102746"/>
                <a:gd name="connsiteX3" fmla="*/ 0 w 2205493"/>
                <a:gd name="connsiteY3" fmla="*/ 1102746 h 1102746"/>
                <a:gd name="connsiteX4" fmla="*/ 0 w 2205493"/>
                <a:gd name="connsiteY4" fmla="*/ 0 h 110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93" h="1102746">
                  <a:moveTo>
                    <a:pt x="0" y="0"/>
                  </a:moveTo>
                  <a:lnTo>
                    <a:pt x="2205493" y="0"/>
                  </a:lnTo>
                  <a:lnTo>
                    <a:pt x="2205493" y="1102746"/>
                  </a:lnTo>
                  <a:lnTo>
                    <a:pt x="0" y="1102746"/>
                  </a:lnTo>
                  <a:lnTo>
                    <a:pt x="0" y="0"/>
                  </a:lnTo>
                  <a:close/>
                </a:path>
              </a:pathLst>
            </a:custGeom>
            <a:solidFill>
              <a:schemeClr val="accent4">
                <a:lumMod val="5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Diseases</a:t>
              </a:r>
              <a:endParaRPr lang="en-US" sz="2400" b="1" kern="1200" dirty="0"/>
            </a:p>
          </p:txBody>
        </p:sp>
        <p:sp>
          <p:nvSpPr>
            <p:cNvPr id="16" name="Freeform 15"/>
            <p:cNvSpPr/>
            <p:nvPr/>
          </p:nvSpPr>
          <p:spPr>
            <a:xfrm>
              <a:off x="6137900" y="4332852"/>
              <a:ext cx="2205493" cy="1102746"/>
            </a:xfrm>
            <a:custGeom>
              <a:avLst/>
              <a:gdLst>
                <a:gd name="connsiteX0" fmla="*/ 0 w 2205493"/>
                <a:gd name="connsiteY0" fmla="*/ 0 h 1102746"/>
                <a:gd name="connsiteX1" fmla="*/ 2205493 w 2205493"/>
                <a:gd name="connsiteY1" fmla="*/ 0 h 1102746"/>
                <a:gd name="connsiteX2" fmla="*/ 2205493 w 2205493"/>
                <a:gd name="connsiteY2" fmla="*/ 1102746 h 1102746"/>
                <a:gd name="connsiteX3" fmla="*/ 0 w 2205493"/>
                <a:gd name="connsiteY3" fmla="*/ 1102746 h 1102746"/>
                <a:gd name="connsiteX4" fmla="*/ 0 w 2205493"/>
                <a:gd name="connsiteY4" fmla="*/ 0 h 110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5493" h="1102746">
                  <a:moveTo>
                    <a:pt x="0" y="0"/>
                  </a:moveTo>
                  <a:lnTo>
                    <a:pt x="2205493" y="0"/>
                  </a:lnTo>
                  <a:lnTo>
                    <a:pt x="2205493" y="1102746"/>
                  </a:lnTo>
                  <a:lnTo>
                    <a:pt x="0" y="1102746"/>
                  </a:lnTo>
                  <a:lnTo>
                    <a:pt x="0" y="0"/>
                  </a:lnTo>
                  <a:close/>
                </a:path>
              </a:pathLst>
            </a:custGeom>
            <a:solidFill>
              <a:schemeClr val="accent4">
                <a:lumMod val="50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smtClean="0"/>
                <a:t>Congenital Conditions</a:t>
              </a:r>
              <a:endParaRPr lang="en-US" sz="2400" b="1" kern="1200" dirty="0"/>
            </a:p>
          </p:txBody>
        </p:sp>
      </p:grpSp>
    </p:spTree>
    <p:extLst>
      <p:ext uri="{BB962C8B-B14F-4D97-AF65-F5344CB8AC3E}">
        <p14:creationId xmlns:p14="http://schemas.microsoft.com/office/powerpoint/2010/main" val="1357104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Disabilities</a:t>
            </a:r>
            <a:endParaRPr lang="en-US" dirty="0"/>
          </a:p>
        </p:txBody>
      </p:sp>
      <p:sp>
        <p:nvSpPr>
          <p:cNvPr id="5" name="Freeform 4"/>
          <p:cNvSpPr/>
          <p:nvPr/>
        </p:nvSpPr>
        <p:spPr>
          <a:xfrm>
            <a:off x="4743451" y="2133600"/>
            <a:ext cx="2571749" cy="154305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Seizure</a:t>
            </a:r>
            <a:endParaRPr lang="en-US" sz="4400" kern="1200" dirty="0"/>
          </a:p>
        </p:txBody>
      </p:sp>
      <p:sp>
        <p:nvSpPr>
          <p:cNvPr id="4" name="Freeform 3"/>
          <p:cNvSpPr/>
          <p:nvPr/>
        </p:nvSpPr>
        <p:spPr>
          <a:xfrm>
            <a:off x="1914526" y="2133600"/>
            <a:ext cx="2571749" cy="1543050"/>
          </a:xfrm>
          <a:custGeom>
            <a:avLst/>
            <a:gdLst>
              <a:gd name="connsiteX0" fmla="*/ 0 w 2571749"/>
              <a:gd name="connsiteY0" fmla="*/ 0 h 1543050"/>
              <a:gd name="connsiteX1" fmla="*/ 2571749 w 2571749"/>
              <a:gd name="connsiteY1" fmla="*/ 0 h 1543050"/>
              <a:gd name="connsiteX2" fmla="*/ 2571749 w 2571749"/>
              <a:gd name="connsiteY2" fmla="*/ 1543050 h 1543050"/>
              <a:gd name="connsiteX3" fmla="*/ 0 w 2571749"/>
              <a:gd name="connsiteY3" fmla="*/ 1543050 h 1543050"/>
              <a:gd name="connsiteX4" fmla="*/ 0 w 2571749"/>
              <a:gd name="connsiteY4" fmla="*/ 0 h 154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49" h="1543050">
                <a:moveTo>
                  <a:pt x="0" y="0"/>
                </a:moveTo>
                <a:lnTo>
                  <a:pt x="2571749" y="0"/>
                </a:lnTo>
                <a:lnTo>
                  <a:pt x="2571749" y="1543050"/>
                </a:lnTo>
                <a:lnTo>
                  <a:pt x="0" y="1543050"/>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kern="1200" dirty="0" smtClean="0"/>
              <a:t>Cognitive</a:t>
            </a:r>
            <a:endParaRPr lang="en-US" sz="4400" kern="1200" dirty="0"/>
          </a:p>
        </p:txBody>
      </p:sp>
      <p:grpSp>
        <p:nvGrpSpPr>
          <p:cNvPr id="17" name="Group 16"/>
          <p:cNvGrpSpPr/>
          <p:nvPr/>
        </p:nvGrpSpPr>
        <p:grpSpPr>
          <a:xfrm>
            <a:off x="1038038" y="3657600"/>
            <a:ext cx="7039162" cy="2666348"/>
            <a:chOff x="1646726" y="4038795"/>
            <a:chExt cx="7039162" cy="2666348"/>
          </a:xfrm>
        </p:grpSpPr>
        <p:sp>
          <p:nvSpPr>
            <p:cNvPr id="19" name="Freeform 18"/>
            <p:cNvSpPr/>
            <p:nvPr/>
          </p:nvSpPr>
          <p:spPr>
            <a:xfrm flipH="1">
              <a:off x="3429000" y="4038795"/>
              <a:ext cx="228600" cy="799904"/>
            </a:xfrm>
            <a:custGeom>
              <a:avLst/>
              <a:gdLst/>
              <a:ahLst/>
              <a:cxnLst/>
              <a:rect l="0" t="0" r="0" b="0"/>
              <a:pathLst>
                <a:path>
                  <a:moveTo>
                    <a:pt x="0" y="0"/>
                  </a:moveTo>
                  <a:lnTo>
                    <a:pt x="0" y="799904"/>
                  </a:lnTo>
                  <a:lnTo>
                    <a:pt x="213307" y="79990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1722537" y="4305430"/>
              <a:ext cx="1706463" cy="1066539"/>
            </a:xfrm>
            <a:custGeom>
              <a:avLst/>
              <a:gdLst>
                <a:gd name="connsiteX0" fmla="*/ 0 w 1706463"/>
                <a:gd name="connsiteY0" fmla="*/ 106654 h 1066539"/>
                <a:gd name="connsiteX1" fmla="*/ 106654 w 1706463"/>
                <a:gd name="connsiteY1" fmla="*/ 0 h 1066539"/>
                <a:gd name="connsiteX2" fmla="*/ 1599809 w 1706463"/>
                <a:gd name="connsiteY2" fmla="*/ 0 h 1066539"/>
                <a:gd name="connsiteX3" fmla="*/ 1706463 w 1706463"/>
                <a:gd name="connsiteY3" fmla="*/ 106654 h 1066539"/>
                <a:gd name="connsiteX4" fmla="*/ 1706463 w 1706463"/>
                <a:gd name="connsiteY4" fmla="*/ 959885 h 1066539"/>
                <a:gd name="connsiteX5" fmla="*/ 1599809 w 1706463"/>
                <a:gd name="connsiteY5" fmla="*/ 1066539 h 1066539"/>
                <a:gd name="connsiteX6" fmla="*/ 106654 w 1706463"/>
                <a:gd name="connsiteY6" fmla="*/ 1066539 h 1066539"/>
                <a:gd name="connsiteX7" fmla="*/ 0 w 1706463"/>
                <a:gd name="connsiteY7" fmla="*/ 959885 h 1066539"/>
                <a:gd name="connsiteX8" fmla="*/ 0 w 1706463"/>
                <a:gd name="connsiteY8" fmla="*/ 106654 h 106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463" h="1066539">
                  <a:moveTo>
                    <a:pt x="0" y="106654"/>
                  </a:moveTo>
                  <a:cubicBezTo>
                    <a:pt x="0" y="47751"/>
                    <a:pt x="47751" y="0"/>
                    <a:pt x="106654" y="0"/>
                  </a:cubicBezTo>
                  <a:lnTo>
                    <a:pt x="1599809" y="0"/>
                  </a:lnTo>
                  <a:cubicBezTo>
                    <a:pt x="1658712" y="0"/>
                    <a:pt x="1706463" y="47751"/>
                    <a:pt x="1706463" y="106654"/>
                  </a:cubicBezTo>
                  <a:lnTo>
                    <a:pt x="1706463" y="959885"/>
                  </a:lnTo>
                  <a:cubicBezTo>
                    <a:pt x="1706463" y="1018788"/>
                    <a:pt x="1658712" y="1066539"/>
                    <a:pt x="1599809" y="1066539"/>
                  </a:cubicBezTo>
                  <a:lnTo>
                    <a:pt x="106654" y="1066539"/>
                  </a:lnTo>
                  <a:cubicBezTo>
                    <a:pt x="47751" y="1066539"/>
                    <a:pt x="0" y="1018788"/>
                    <a:pt x="0" y="959885"/>
                  </a:cubicBezTo>
                  <a:lnTo>
                    <a:pt x="0" y="106654"/>
                  </a:lnTo>
                  <a:close/>
                </a:path>
              </a:pathLst>
            </a:custGeom>
            <a:solidFill>
              <a:schemeClr val="accent5">
                <a:lumMod val="50000"/>
                <a:alpha val="90000"/>
              </a:schemeClr>
            </a:solid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528" tIns="54098" rIns="65528" bIns="54098"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Attention</a:t>
              </a:r>
              <a:endParaRPr lang="en-US" sz="1800" b="1" kern="1200" dirty="0">
                <a:solidFill>
                  <a:schemeClr val="bg1"/>
                </a:solidFill>
              </a:endParaRPr>
            </a:p>
          </p:txBody>
        </p:sp>
        <p:sp>
          <p:nvSpPr>
            <p:cNvPr id="21" name="Freeform 20"/>
            <p:cNvSpPr/>
            <p:nvPr/>
          </p:nvSpPr>
          <p:spPr>
            <a:xfrm flipH="1">
              <a:off x="1646726" y="4038795"/>
              <a:ext cx="2010874" cy="2133079"/>
            </a:xfrm>
            <a:custGeom>
              <a:avLst/>
              <a:gdLst/>
              <a:ahLst/>
              <a:cxnLst/>
              <a:rect l="0" t="0" r="0" b="0"/>
              <a:pathLst>
                <a:path>
                  <a:moveTo>
                    <a:pt x="0" y="0"/>
                  </a:moveTo>
                  <a:lnTo>
                    <a:pt x="0" y="2133079"/>
                  </a:lnTo>
                  <a:lnTo>
                    <a:pt x="213307" y="213307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21"/>
            <p:cNvSpPr/>
            <p:nvPr/>
          </p:nvSpPr>
          <p:spPr>
            <a:xfrm>
              <a:off x="1722537" y="5638604"/>
              <a:ext cx="1706463" cy="1066539"/>
            </a:xfrm>
            <a:custGeom>
              <a:avLst/>
              <a:gdLst>
                <a:gd name="connsiteX0" fmla="*/ 0 w 1706463"/>
                <a:gd name="connsiteY0" fmla="*/ 106654 h 1066539"/>
                <a:gd name="connsiteX1" fmla="*/ 106654 w 1706463"/>
                <a:gd name="connsiteY1" fmla="*/ 0 h 1066539"/>
                <a:gd name="connsiteX2" fmla="*/ 1599809 w 1706463"/>
                <a:gd name="connsiteY2" fmla="*/ 0 h 1066539"/>
                <a:gd name="connsiteX3" fmla="*/ 1706463 w 1706463"/>
                <a:gd name="connsiteY3" fmla="*/ 106654 h 1066539"/>
                <a:gd name="connsiteX4" fmla="*/ 1706463 w 1706463"/>
                <a:gd name="connsiteY4" fmla="*/ 959885 h 1066539"/>
                <a:gd name="connsiteX5" fmla="*/ 1599809 w 1706463"/>
                <a:gd name="connsiteY5" fmla="*/ 1066539 h 1066539"/>
                <a:gd name="connsiteX6" fmla="*/ 106654 w 1706463"/>
                <a:gd name="connsiteY6" fmla="*/ 1066539 h 1066539"/>
                <a:gd name="connsiteX7" fmla="*/ 0 w 1706463"/>
                <a:gd name="connsiteY7" fmla="*/ 959885 h 1066539"/>
                <a:gd name="connsiteX8" fmla="*/ 0 w 1706463"/>
                <a:gd name="connsiteY8" fmla="*/ 106654 h 106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463" h="1066539">
                  <a:moveTo>
                    <a:pt x="0" y="106654"/>
                  </a:moveTo>
                  <a:cubicBezTo>
                    <a:pt x="0" y="47751"/>
                    <a:pt x="47751" y="0"/>
                    <a:pt x="106654" y="0"/>
                  </a:cubicBezTo>
                  <a:lnTo>
                    <a:pt x="1599809" y="0"/>
                  </a:lnTo>
                  <a:cubicBezTo>
                    <a:pt x="1658712" y="0"/>
                    <a:pt x="1706463" y="47751"/>
                    <a:pt x="1706463" y="106654"/>
                  </a:cubicBezTo>
                  <a:lnTo>
                    <a:pt x="1706463" y="959885"/>
                  </a:lnTo>
                  <a:cubicBezTo>
                    <a:pt x="1706463" y="1018788"/>
                    <a:pt x="1658712" y="1066539"/>
                    <a:pt x="1599809" y="1066539"/>
                  </a:cubicBezTo>
                  <a:lnTo>
                    <a:pt x="106654" y="1066539"/>
                  </a:lnTo>
                  <a:cubicBezTo>
                    <a:pt x="47751" y="1066539"/>
                    <a:pt x="0" y="1018788"/>
                    <a:pt x="0" y="959885"/>
                  </a:cubicBezTo>
                  <a:lnTo>
                    <a:pt x="0" y="106654"/>
                  </a:lnTo>
                  <a:close/>
                </a:path>
              </a:pathLst>
            </a:custGeom>
            <a:solidFill>
              <a:schemeClr val="accent5">
                <a:lumMod val="50000"/>
                <a:alpha val="90000"/>
              </a:schemeClr>
            </a:solid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528" tIns="54098" rIns="65528" bIns="54098"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Problem-Solving</a:t>
              </a:r>
              <a:endParaRPr lang="en-US" sz="1800" b="1" kern="1200" dirty="0">
                <a:solidFill>
                  <a:schemeClr val="bg1"/>
                </a:solidFill>
              </a:endParaRPr>
            </a:p>
          </p:txBody>
        </p:sp>
        <p:sp>
          <p:nvSpPr>
            <p:cNvPr id="24" name="Freeform 23"/>
            <p:cNvSpPr/>
            <p:nvPr/>
          </p:nvSpPr>
          <p:spPr>
            <a:xfrm>
              <a:off x="4099768" y="4038795"/>
              <a:ext cx="213307" cy="799904"/>
            </a:xfrm>
            <a:custGeom>
              <a:avLst/>
              <a:gdLst/>
              <a:ahLst/>
              <a:cxnLst/>
              <a:rect l="0" t="0" r="0" b="0"/>
              <a:pathLst>
                <a:path>
                  <a:moveTo>
                    <a:pt x="0" y="0"/>
                  </a:moveTo>
                  <a:lnTo>
                    <a:pt x="0" y="799904"/>
                  </a:lnTo>
                  <a:lnTo>
                    <a:pt x="213307" y="79990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5" name="Freeform 24"/>
            <p:cNvSpPr/>
            <p:nvPr/>
          </p:nvSpPr>
          <p:spPr>
            <a:xfrm>
              <a:off x="4313076" y="4305430"/>
              <a:ext cx="1706463" cy="1066539"/>
            </a:xfrm>
            <a:custGeom>
              <a:avLst/>
              <a:gdLst>
                <a:gd name="connsiteX0" fmla="*/ 0 w 1706463"/>
                <a:gd name="connsiteY0" fmla="*/ 106654 h 1066539"/>
                <a:gd name="connsiteX1" fmla="*/ 106654 w 1706463"/>
                <a:gd name="connsiteY1" fmla="*/ 0 h 1066539"/>
                <a:gd name="connsiteX2" fmla="*/ 1599809 w 1706463"/>
                <a:gd name="connsiteY2" fmla="*/ 0 h 1066539"/>
                <a:gd name="connsiteX3" fmla="*/ 1706463 w 1706463"/>
                <a:gd name="connsiteY3" fmla="*/ 106654 h 1066539"/>
                <a:gd name="connsiteX4" fmla="*/ 1706463 w 1706463"/>
                <a:gd name="connsiteY4" fmla="*/ 959885 h 1066539"/>
                <a:gd name="connsiteX5" fmla="*/ 1599809 w 1706463"/>
                <a:gd name="connsiteY5" fmla="*/ 1066539 h 1066539"/>
                <a:gd name="connsiteX6" fmla="*/ 106654 w 1706463"/>
                <a:gd name="connsiteY6" fmla="*/ 1066539 h 1066539"/>
                <a:gd name="connsiteX7" fmla="*/ 0 w 1706463"/>
                <a:gd name="connsiteY7" fmla="*/ 959885 h 1066539"/>
                <a:gd name="connsiteX8" fmla="*/ 0 w 1706463"/>
                <a:gd name="connsiteY8" fmla="*/ 106654 h 106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463" h="1066539">
                  <a:moveTo>
                    <a:pt x="0" y="106654"/>
                  </a:moveTo>
                  <a:cubicBezTo>
                    <a:pt x="0" y="47751"/>
                    <a:pt x="47751" y="0"/>
                    <a:pt x="106654" y="0"/>
                  </a:cubicBezTo>
                  <a:lnTo>
                    <a:pt x="1599809" y="0"/>
                  </a:lnTo>
                  <a:cubicBezTo>
                    <a:pt x="1658712" y="0"/>
                    <a:pt x="1706463" y="47751"/>
                    <a:pt x="1706463" y="106654"/>
                  </a:cubicBezTo>
                  <a:lnTo>
                    <a:pt x="1706463" y="959885"/>
                  </a:lnTo>
                  <a:cubicBezTo>
                    <a:pt x="1706463" y="1018788"/>
                    <a:pt x="1658712" y="1066539"/>
                    <a:pt x="1599809" y="1066539"/>
                  </a:cubicBezTo>
                  <a:lnTo>
                    <a:pt x="106654" y="1066539"/>
                  </a:lnTo>
                  <a:cubicBezTo>
                    <a:pt x="47751" y="1066539"/>
                    <a:pt x="0" y="1018788"/>
                    <a:pt x="0" y="959885"/>
                  </a:cubicBezTo>
                  <a:lnTo>
                    <a:pt x="0" y="106654"/>
                  </a:lnTo>
                  <a:close/>
                </a:path>
              </a:pathLst>
            </a:custGeom>
            <a:solidFill>
              <a:schemeClr val="accent5">
                <a:lumMod val="50000"/>
                <a:alpha val="90000"/>
              </a:schemeClr>
            </a:solid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528" tIns="54098" rIns="65528" bIns="54098"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Comprehension</a:t>
              </a:r>
              <a:endParaRPr lang="en-US" sz="1800" b="1" kern="1200" dirty="0">
                <a:solidFill>
                  <a:schemeClr val="bg1"/>
                </a:solidFill>
              </a:endParaRPr>
            </a:p>
          </p:txBody>
        </p:sp>
        <p:sp>
          <p:nvSpPr>
            <p:cNvPr id="26" name="Freeform 25"/>
            <p:cNvSpPr/>
            <p:nvPr/>
          </p:nvSpPr>
          <p:spPr>
            <a:xfrm>
              <a:off x="4099768" y="4038795"/>
              <a:ext cx="213307" cy="2133079"/>
            </a:xfrm>
            <a:custGeom>
              <a:avLst/>
              <a:gdLst/>
              <a:ahLst/>
              <a:cxnLst/>
              <a:rect l="0" t="0" r="0" b="0"/>
              <a:pathLst>
                <a:path>
                  <a:moveTo>
                    <a:pt x="0" y="0"/>
                  </a:moveTo>
                  <a:lnTo>
                    <a:pt x="0" y="2133079"/>
                  </a:lnTo>
                  <a:lnTo>
                    <a:pt x="213307" y="213307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26"/>
            <p:cNvSpPr/>
            <p:nvPr/>
          </p:nvSpPr>
          <p:spPr>
            <a:xfrm>
              <a:off x="4313076" y="5638604"/>
              <a:ext cx="1706463" cy="1066539"/>
            </a:xfrm>
            <a:custGeom>
              <a:avLst/>
              <a:gdLst>
                <a:gd name="connsiteX0" fmla="*/ 0 w 1706463"/>
                <a:gd name="connsiteY0" fmla="*/ 106654 h 1066539"/>
                <a:gd name="connsiteX1" fmla="*/ 106654 w 1706463"/>
                <a:gd name="connsiteY1" fmla="*/ 0 h 1066539"/>
                <a:gd name="connsiteX2" fmla="*/ 1599809 w 1706463"/>
                <a:gd name="connsiteY2" fmla="*/ 0 h 1066539"/>
                <a:gd name="connsiteX3" fmla="*/ 1706463 w 1706463"/>
                <a:gd name="connsiteY3" fmla="*/ 106654 h 1066539"/>
                <a:gd name="connsiteX4" fmla="*/ 1706463 w 1706463"/>
                <a:gd name="connsiteY4" fmla="*/ 959885 h 1066539"/>
                <a:gd name="connsiteX5" fmla="*/ 1599809 w 1706463"/>
                <a:gd name="connsiteY5" fmla="*/ 1066539 h 1066539"/>
                <a:gd name="connsiteX6" fmla="*/ 106654 w 1706463"/>
                <a:gd name="connsiteY6" fmla="*/ 1066539 h 1066539"/>
                <a:gd name="connsiteX7" fmla="*/ 0 w 1706463"/>
                <a:gd name="connsiteY7" fmla="*/ 959885 h 1066539"/>
                <a:gd name="connsiteX8" fmla="*/ 0 w 1706463"/>
                <a:gd name="connsiteY8" fmla="*/ 106654 h 106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463" h="1066539">
                  <a:moveTo>
                    <a:pt x="0" y="106654"/>
                  </a:moveTo>
                  <a:cubicBezTo>
                    <a:pt x="0" y="47751"/>
                    <a:pt x="47751" y="0"/>
                    <a:pt x="106654" y="0"/>
                  </a:cubicBezTo>
                  <a:lnTo>
                    <a:pt x="1599809" y="0"/>
                  </a:lnTo>
                  <a:cubicBezTo>
                    <a:pt x="1658712" y="0"/>
                    <a:pt x="1706463" y="47751"/>
                    <a:pt x="1706463" y="106654"/>
                  </a:cubicBezTo>
                  <a:lnTo>
                    <a:pt x="1706463" y="959885"/>
                  </a:lnTo>
                  <a:cubicBezTo>
                    <a:pt x="1706463" y="1018788"/>
                    <a:pt x="1658712" y="1066539"/>
                    <a:pt x="1599809" y="1066539"/>
                  </a:cubicBezTo>
                  <a:lnTo>
                    <a:pt x="106654" y="1066539"/>
                  </a:lnTo>
                  <a:cubicBezTo>
                    <a:pt x="47751" y="1066539"/>
                    <a:pt x="0" y="1018788"/>
                    <a:pt x="0" y="959885"/>
                  </a:cubicBezTo>
                  <a:lnTo>
                    <a:pt x="0" y="106654"/>
                  </a:lnTo>
                  <a:close/>
                </a:path>
              </a:pathLst>
            </a:custGeom>
            <a:solidFill>
              <a:schemeClr val="accent5">
                <a:lumMod val="50000"/>
                <a:alpha val="90000"/>
              </a:schemeClr>
            </a:solid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528" tIns="54098" rIns="65528" bIns="54098"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Memory</a:t>
              </a:r>
              <a:endParaRPr lang="en-US" sz="1800" b="1" kern="1200" dirty="0">
                <a:solidFill>
                  <a:schemeClr val="bg1"/>
                </a:solidFill>
              </a:endParaRPr>
            </a:p>
          </p:txBody>
        </p:sp>
        <p:sp>
          <p:nvSpPr>
            <p:cNvPr id="29" name="Freeform 28"/>
            <p:cNvSpPr/>
            <p:nvPr/>
          </p:nvSpPr>
          <p:spPr>
            <a:xfrm>
              <a:off x="6766117" y="4038795"/>
              <a:ext cx="213307" cy="799904"/>
            </a:xfrm>
            <a:custGeom>
              <a:avLst/>
              <a:gdLst/>
              <a:ahLst/>
              <a:cxnLst/>
              <a:rect l="0" t="0" r="0" b="0"/>
              <a:pathLst>
                <a:path>
                  <a:moveTo>
                    <a:pt x="0" y="0"/>
                  </a:moveTo>
                  <a:lnTo>
                    <a:pt x="0" y="799904"/>
                  </a:lnTo>
                  <a:lnTo>
                    <a:pt x="213307" y="799904"/>
                  </a:lnTo>
                </a:path>
              </a:pathLst>
            </a:custGeom>
            <a:noFill/>
            <a:ln>
              <a:solidFill>
                <a:schemeClr val="accent6">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a:off x="6979425" y="4305430"/>
              <a:ext cx="1706463" cy="1066539"/>
            </a:xfrm>
            <a:custGeom>
              <a:avLst/>
              <a:gdLst>
                <a:gd name="connsiteX0" fmla="*/ 0 w 1706463"/>
                <a:gd name="connsiteY0" fmla="*/ 106654 h 1066539"/>
                <a:gd name="connsiteX1" fmla="*/ 106654 w 1706463"/>
                <a:gd name="connsiteY1" fmla="*/ 0 h 1066539"/>
                <a:gd name="connsiteX2" fmla="*/ 1599809 w 1706463"/>
                <a:gd name="connsiteY2" fmla="*/ 0 h 1066539"/>
                <a:gd name="connsiteX3" fmla="*/ 1706463 w 1706463"/>
                <a:gd name="connsiteY3" fmla="*/ 106654 h 1066539"/>
                <a:gd name="connsiteX4" fmla="*/ 1706463 w 1706463"/>
                <a:gd name="connsiteY4" fmla="*/ 959885 h 1066539"/>
                <a:gd name="connsiteX5" fmla="*/ 1599809 w 1706463"/>
                <a:gd name="connsiteY5" fmla="*/ 1066539 h 1066539"/>
                <a:gd name="connsiteX6" fmla="*/ 106654 w 1706463"/>
                <a:gd name="connsiteY6" fmla="*/ 1066539 h 1066539"/>
                <a:gd name="connsiteX7" fmla="*/ 0 w 1706463"/>
                <a:gd name="connsiteY7" fmla="*/ 959885 h 1066539"/>
                <a:gd name="connsiteX8" fmla="*/ 0 w 1706463"/>
                <a:gd name="connsiteY8" fmla="*/ 106654 h 1066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6463" h="1066539">
                  <a:moveTo>
                    <a:pt x="0" y="106654"/>
                  </a:moveTo>
                  <a:cubicBezTo>
                    <a:pt x="0" y="47751"/>
                    <a:pt x="47751" y="0"/>
                    <a:pt x="106654" y="0"/>
                  </a:cubicBezTo>
                  <a:lnTo>
                    <a:pt x="1599809" y="0"/>
                  </a:lnTo>
                  <a:cubicBezTo>
                    <a:pt x="1658712" y="0"/>
                    <a:pt x="1706463" y="47751"/>
                    <a:pt x="1706463" y="106654"/>
                  </a:cubicBezTo>
                  <a:lnTo>
                    <a:pt x="1706463" y="959885"/>
                  </a:lnTo>
                  <a:cubicBezTo>
                    <a:pt x="1706463" y="1018788"/>
                    <a:pt x="1658712" y="1066539"/>
                    <a:pt x="1599809" y="1066539"/>
                  </a:cubicBezTo>
                  <a:lnTo>
                    <a:pt x="106654" y="1066539"/>
                  </a:lnTo>
                  <a:cubicBezTo>
                    <a:pt x="47751" y="1066539"/>
                    <a:pt x="0" y="1018788"/>
                    <a:pt x="0" y="959885"/>
                  </a:cubicBezTo>
                  <a:lnTo>
                    <a:pt x="0" y="106654"/>
                  </a:lnTo>
                  <a:close/>
                </a:path>
              </a:pathLst>
            </a:custGeom>
            <a:solidFill>
              <a:schemeClr val="accent6">
                <a:lumMod val="50000"/>
                <a:alpha val="90000"/>
              </a:schemeClr>
            </a:solidFill>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5528" tIns="54098" rIns="65528" bIns="54098"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rPr>
                <a:t>Photoepilepsy</a:t>
              </a:r>
              <a:endParaRPr lang="en-US" sz="1800" b="1" kern="1200" dirty="0">
                <a:solidFill>
                  <a:schemeClr val="bg1"/>
                </a:solidFill>
              </a:endParaRPr>
            </a:p>
          </p:txBody>
        </p:sp>
      </p:grpSp>
    </p:spTree>
    <p:extLst>
      <p:ext uri="{BB962C8B-B14F-4D97-AF65-F5344CB8AC3E}">
        <p14:creationId xmlns:p14="http://schemas.microsoft.com/office/powerpoint/2010/main" val="300949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Assistive Technologies</a:t>
            </a:r>
            <a:endParaRPr lang="en-US" dirty="0"/>
          </a:p>
        </p:txBody>
      </p:sp>
    </p:spTree>
    <p:extLst>
      <p:ext uri="{BB962C8B-B14F-4D97-AF65-F5344CB8AC3E}">
        <p14:creationId xmlns:p14="http://schemas.microsoft.com/office/powerpoint/2010/main" val="842661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Readers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0317" y="2425700"/>
            <a:ext cx="5623367" cy="3365500"/>
          </a:xfrm>
        </p:spPr>
      </p:pic>
    </p:spTree>
    <p:extLst>
      <p:ext uri="{BB962C8B-B14F-4D97-AF65-F5344CB8AC3E}">
        <p14:creationId xmlns:p14="http://schemas.microsoft.com/office/powerpoint/2010/main" val="4025064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Keyboards</a:t>
            </a:r>
            <a:endParaRPr lang="en-US" dirty="0"/>
          </a:p>
        </p:txBody>
      </p:sp>
      <p:sp>
        <p:nvSpPr>
          <p:cNvPr id="3" name="Content Placeholder 2"/>
          <p:cNvSpPr>
            <a:spLocks noGrp="1"/>
          </p:cNvSpPr>
          <p:nvPr>
            <p:ph idx="1"/>
          </p:nvPr>
        </p:nvSpPr>
        <p:spPr/>
        <p:txBody>
          <a:bodyPr/>
          <a:lstStyle/>
          <a:p>
            <a:r>
              <a:rPr lang="en-US" dirty="0" smtClean="0"/>
              <a:t>Adaptive Keyboards</a:t>
            </a:r>
          </a:p>
          <a:p>
            <a:r>
              <a:rPr lang="en-US" dirty="0" smtClean="0"/>
              <a:t>One-Handed Keyboard</a:t>
            </a:r>
            <a:endParaRPr lang="en-US" dirty="0"/>
          </a:p>
        </p:txBody>
      </p:sp>
    </p:spTree>
    <p:extLst>
      <p:ext uri="{BB962C8B-B14F-4D97-AF65-F5344CB8AC3E}">
        <p14:creationId xmlns:p14="http://schemas.microsoft.com/office/powerpoint/2010/main" val="442124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Input Technologies</a:t>
            </a:r>
            <a:endParaRPr lang="en-US" dirty="0"/>
          </a:p>
        </p:txBody>
      </p:sp>
      <p:sp>
        <p:nvSpPr>
          <p:cNvPr id="3" name="Content Placeholder 2"/>
          <p:cNvSpPr>
            <a:spLocks noGrp="1"/>
          </p:cNvSpPr>
          <p:nvPr>
            <p:ph idx="1"/>
          </p:nvPr>
        </p:nvSpPr>
        <p:spPr/>
        <p:txBody>
          <a:bodyPr/>
          <a:lstStyle/>
          <a:p>
            <a:r>
              <a:rPr lang="en-US" dirty="0" smtClean="0"/>
              <a:t>Mouth Stick</a:t>
            </a:r>
          </a:p>
          <a:p>
            <a:r>
              <a:rPr lang="en-US" dirty="0" smtClean="0"/>
              <a:t>Head Wand</a:t>
            </a:r>
          </a:p>
          <a:p>
            <a:r>
              <a:rPr lang="en-US" dirty="0" smtClean="0"/>
              <a:t>Sip and Puff Devices</a:t>
            </a:r>
          </a:p>
          <a:p>
            <a:r>
              <a:rPr lang="en-US" dirty="0" smtClean="0"/>
              <a:t>Eye Tracking Devices</a:t>
            </a:r>
          </a:p>
          <a:p>
            <a:r>
              <a:rPr lang="en-US" dirty="0" smtClean="0"/>
              <a:t>Speech Recognition Software</a:t>
            </a:r>
            <a:endParaRPr lang="en-US" dirty="0"/>
          </a:p>
        </p:txBody>
      </p:sp>
    </p:spTree>
    <p:extLst>
      <p:ext uri="{BB962C8B-B14F-4D97-AF65-F5344CB8AC3E}">
        <p14:creationId xmlns:p14="http://schemas.microsoft.com/office/powerpoint/2010/main" val="1060684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Best Design Practices</a:t>
            </a:r>
            <a:endParaRPr lang="en-US" dirty="0"/>
          </a:p>
        </p:txBody>
      </p:sp>
    </p:spTree>
    <p:extLst>
      <p:ext uri="{BB962C8B-B14F-4D97-AF65-F5344CB8AC3E}">
        <p14:creationId xmlns:p14="http://schemas.microsoft.com/office/powerpoint/2010/main" val="209229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Alternate Text</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005525"/>
            <a:ext cx="8229600" cy="4164575"/>
          </a:xfrm>
          <a:ln>
            <a:solidFill>
              <a:schemeClr val="tx1"/>
            </a:solidFill>
          </a:ln>
        </p:spPr>
      </p:pic>
    </p:spTree>
    <p:extLst>
      <p:ext uri="{BB962C8B-B14F-4D97-AF65-F5344CB8AC3E}">
        <p14:creationId xmlns:p14="http://schemas.microsoft.com/office/powerpoint/2010/main" val="3963690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a:spcBef>
                <a:spcPts val="1800"/>
              </a:spcBef>
            </a:pPr>
            <a:r>
              <a:rPr lang="en-US" dirty="0"/>
              <a:t>Explain basic design considerations for creating accessible </a:t>
            </a:r>
            <a:r>
              <a:rPr lang="en-US" dirty="0" smtClean="0"/>
              <a:t>documents</a:t>
            </a:r>
          </a:p>
          <a:p>
            <a:pPr>
              <a:spcBef>
                <a:spcPts val="1800"/>
              </a:spcBef>
            </a:pPr>
            <a:r>
              <a:rPr lang="en-US" dirty="0" smtClean="0"/>
              <a:t>Create, edit, and test accessible </a:t>
            </a:r>
            <a:r>
              <a:rPr lang="en-US" dirty="0" smtClean="0">
                <a:solidFill>
                  <a:prstClr val="black"/>
                </a:solidFill>
              </a:rPr>
              <a:t>Microsoft</a:t>
            </a:r>
            <a:r>
              <a:rPr lang="en-US" baseline="30000" dirty="0" smtClean="0">
                <a:solidFill>
                  <a:prstClr val="black"/>
                </a:solidFill>
                <a:sym typeface="Symbol"/>
              </a:rPr>
              <a:t></a:t>
            </a:r>
            <a:r>
              <a:rPr lang="en-US" dirty="0" smtClean="0">
                <a:solidFill>
                  <a:prstClr val="black"/>
                </a:solidFill>
              </a:rPr>
              <a:t> Office files</a:t>
            </a:r>
            <a:endParaRPr lang="en-US" dirty="0" smtClean="0"/>
          </a:p>
          <a:p>
            <a:pPr>
              <a:spcBef>
                <a:spcPts val="1800"/>
              </a:spcBef>
            </a:pPr>
            <a:r>
              <a:rPr lang="en-US" dirty="0"/>
              <a:t>Create, edit, and test accessible </a:t>
            </a:r>
            <a:r>
              <a:rPr lang="en-US" dirty="0" smtClean="0">
                <a:solidFill>
                  <a:prstClr val="black"/>
                </a:solidFill>
              </a:rPr>
              <a:t>.pdf </a:t>
            </a:r>
            <a:br>
              <a:rPr lang="en-US" dirty="0" smtClean="0">
                <a:solidFill>
                  <a:prstClr val="black"/>
                </a:solidFill>
              </a:rPr>
            </a:br>
            <a:r>
              <a:rPr lang="en-US" dirty="0" smtClean="0">
                <a:solidFill>
                  <a:prstClr val="black"/>
                </a:solidFill>
              </a:rPr>
              <a:t>files</a:t>
            </a:r>
            <a:endParaRPr lang="en-US" dirty="0" smtClean="0"/>
          </a:p>
          <a:p>
            <a:pPr>
              <a:spcBef>
                <a:spcPts val="1800"/>
              </a:spcBef>
            </a:pPr>
            <a:r>
              <a:rPr lang="en-US" dirty="0" smtClean="0"/>
              <a:t>Use JAWS</a:t>
            </a:r>
            <a:r>
              <a:rPr lang="en-US" baseline="30000" dirty="0">
                <a:solidFill>
                  <a:prstClr val="black"/>
                </a:solidFill>
                <a:sym typeface="Symbol"/>
              </a:rPr>
              <a:t> </a:t>
            </a:r>
            <a:r>
              <a:rPr lang="en-US" dirty="0" smtClean="0"/>
              <a:t> software to test file accessibility</a:t>
            </a:r>
          </a:p>
        </p:txBody>
      </p:sp>
    </p:spTree>
    <p:extLst>
      <p:ext uri="{BB962C8B-B14F-4D97-AF65-F5344CB8AC3E}">
        <p14:creationId xmlns:p14="http://schemas.microsoft.com/office/powerpoint/2010/main" val="1924763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sz="half" idx="1"/>
            <p:extLst>
              <p:ext uri="{D42A27DB-BD31-4B8C-83A1-F6EECF244321}">
                <p14:modId xmlns:p14="http://schemas.microsoft.com/office/powerpoint/2010/main" val="3971976921"/>
              </p:ext>
            </p:extLst>
          </p:nvPr>
        </p:nvGraphicFramePr>
        <p:xfrm>
          <a:off x="457200" y="1773238"/>
          <a:ext cx="4038600" cy="4624387"/>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6"/>
          <p:cNvSpPr>
            <a:spLocks noGrp="1"/>
          </p:cNvSpPr>
          <p:nvPr>
            <p:ph sz="half" idx="2"/>
          </p:nvPr>
        </p:nvSpPr>
        <p:spPr>
          <a:xfrm>
            <a:off x="4648200" y="1752600"/>
            <a:ext cx="4038600" cy="4623816"/>
          </a:xfrm>
        </p:spPr>
        <p:txBody>
          <a:bodyPr anchor="ctr">
            <a:noAutofit/>
          </a:bodyPr>
          <a:lstStyle/>
          <a:p>
            <a:r>
              <a:rPr lang="en-US" sz="2200" dirty="0"/>
              <a:t>This graph compares the average </a:t>
            </a:r>
            <a:r>
              <a:rPr lang="en-US" sz="2200" dirty="0" smtClean="0"/>
              <a:t>male and female U.S. salary across two different </a:t>
            </a:r>
            <a:r>
              <a:rPr lang="en-US" sz="2200" dirty="0"/>
              <a:t>years.</a:t>
            </a:r>
          </a:p>
          <a:p>
            <a:r>
              <a:rPr lang="en-US" sz="2200" dirty="0" smtClean="0"/>
              <a:t>2010 – The average U.S. female salary </a:t>
            </a:r>
            <a:r>
              <a:rPr lang="en-US" sz="2200" dirty="0"/>
              <a:t>was $34,700. </a:t>
            </a:r>
            <a:r>
              <a:rPr lang="en-US" sz="2200" dirty="0" smtClean="0"/>
              <a:t>The average U.S. male salary </a:t>
            </a:r>
            <a:r>
              <a:rPr lang="en-US" sz="2200" dirty="0"/>
              <a:t>was $42,800. </a:t>
            </a:r>
          </a:p>
          <a:p>
            <a:r>
              <a:rPr lang="en-US" sz="2200" dirty="0"/>
              <a:t>2012 -The average </a:t>
            </a:r>
            <a:r>
              <a:rPr lang="en-US" sz="2200" dirty="0" smtClean="0"/>
              <a:t>U.S. female salary </a:t>
            </a:r>
            <a:r>
              <a:rPr lang="en-US" sz="2200" dirty="0"/>
              <a:t>was  $37,791. The average U.S. male salary was $49,398. </a:t>
            </a:r>
          </a:p>
        </p:txBody>
      </p:sp>
      <p:sp>
        <p:nvSpPr>
          <p:cNvPr id="6" name="Title 2"/>
          <p:cNvSpPr>
            <a:spLocks noGrp="1"/>
          </p:cNvSpPr>
          <p:nvPr>
            <p:ph type="title"/>
          </p:nvPr>
        </p:nvSpPr>
        <p:spPr>
          <a:xfrm>
            <a:off x="457200" y="155448"/>
            <a:ext cx="8229600" cy="1252728"/>
          </a:xfrm>
        </p:spPr>
        <p:txBody>
          <a:bodyPr/>
          <a:lstStyle/>
          <a:p>
            <a:r>
              <a:rPr lang="en-US" dirty="0" smtClean="0"/>
              <a:t>Alternate Text</a:t>
            </a:r>
            <a:endParaRPr lang="en-US" dirty="0"/>
          </a:p>
        </p:txBody>
      </p:sp>
    </p:spTree>
    <p:extLst>
      <p:ext uri="{BB962C8B-B14F-4D97-AF65-F5344CB8AC3E}">
        <p14:creationId xmlns:p14="http://schemas.microsoft.com/office/powerpoint/2010/main" val="3282810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Text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3287" y="2393124"/>
            <a:ext cx="4217427" cy="4083876"/>
          </a:xfrm>
          <a:ln>
            <a:solidFill>
              <a:schemeClr val="tx1"/>
            </a:solidFill>
          </a:ln>
        </p:spPr>
      </p:pic>
      <p:sp>
        <p:nvSpPr>
          <p:cNvPr id="5" name="Content Placeholder 6"/>
          <p:cNvSpPr txBox="1">
            <a:spLocks/>
          </p:cNvSpPr>
          <p:nvPr/>
        </p:nvSpPr>
        <p:spPr>
          <a:xfrm>
            <a:off x="0" y="1600200"/>
            <a:ext cx="9144000" cy="685800"/>
          </a:xfrm>
          <a:prstGeom prst="rect">
            <a:avLst/>
          </a:prstGeom>
        </p:spPr>
        <p:txBody>
          <a:bodyPr anchor="ctr">
            <a:no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lgn="ctr">
              <a:buNone/>
            </a:pPr>
            <a:r>
              <a:rPr lang="en-US" b="1" dirty="0" smtClean="0"/>
              <a:t>How would you describe THIS?</a:t>
            </a:r>
            <a:endParaRPr lang="en-US" b="1" dirty="0"/>
          </a:p>
        </p:txBody>
      </p:sp>
    </p:spTree>
    <p:extLst>
      <p:ext uri="{BB962C8B-B14F-4D97-AF65-F5344CB8AC3E}">
        <p14:creationId xmlns:p14="http://schemas.microsoft.com/office/powerpoint/2010/main" val="2821903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Contrast</a:t>
            </a:r>
            <a:endParaRPr lang="en-US" dirty="0"/>
          </a:p>
        </p:txBody>
      </p:sp>
      <p:sp>
        <p:nvSpPr>
          <p:cNvPr id="3" name="Content Placeholder 2"/>
          <p:cNvSpPr>
            <a:spLocks noGrp="1"/>
          </p:cNvSpPr>
          <p:nvPr>
            <p:ph sz="half" idx="1"/>
          </p:nvPr>
        </p:nvSpPr>
        <p:spPr>
          <a:solidFill>
            <a:srgbClr val="FFFF66"/>
          </a:solidFill>
          <a:ln>
            <a:solidFill>
              <a:schemeClr val="tx1"/>
            </a:solidFill>
          </a:ln>
        </p:spPr>
        <p:txBody>
          <a:bodyPr anchor="ctr"/>
          <a:lstStyle/>
          <a:p>
            <a:pPr marL="118872" indent="0">
              <a:buNone/>
            </a:pPr>
            <a:r>
              <a:rPr lang="en-US" sz="3200" b="1" dirty="0">
                <a:solidFill>
                  <a:schemeClr val="accent3">
                    <a:lumMod val="40000"/>
                    <a:lumOff val="60000"/>
                  </a:schemeClr>
                </a:solidFill>
              </a:rPr>
              <a:t>The </a:t>
            </a:r>
            <a:r>
              <a:rPr lang="en-US" sz="3200" b="1" i="1" dirty="0">
                <a:solidFill>
                  <a:schemeClr val="accent3">
                    <a:lumMod val="40000"/>
                    <a:lumOff val="60000"/>
                  </a:schemeClr>
                </a:solidFill>
              </a:rPr>
              <a:t>quick</a:t>
            </a:r>
            <a:r>
              <a:rPr lang="en-US" sz="3200" b="1" dirty="0">
                <a:solidFill>
                  <a:schemeClr val="accent3">
                    <a:lumMod val="40000"/>
                    <a:lumOff val="60000"/>
                  </a:schemeClr>
                </a:solidFill>
              </a:rPr>
              <a:t> brown fox </a:t>
            </a:r>
            <a:r>
              <a:rPr lang="en-US" b="1" dirty="0">
                <a:solidFill>
                  <a:schemeClr val="accent3">
                    <a:lumMod val="40000"/>
                    <a:lumOff val="60000"/>
                  </a:schemeClr>
                </a:solidFill>
              </a:rPr>
              <a:t>jumps over the </a:t>
            </a:r>
            <a:endParaRPr lang="en-US" b="1" dirty="0" smtClean="0">
              <a:solidFill>
                <a:schemeClr val="accent3">
                  <a:lumMod val="40000"/>
                  <a:lumOff val="60000"/>
                </a:schemeClr>
              </a:solidFill>
            </a:endParaRPr>
          </a:p>
          <a:p>
            <a:pPr marL="118872" indent="0">
              <a:buNone/>
            </a:pPr>
            <a:r>
              <a:rPr lang="en-US" sz="5400" b="1" dirty="0" smtClean="0">
                <a:solidFill>
                  <a:schemeClr val="accent3">
                    <a:lumMod val="40000"/>
                    <a:lumOff val="60000"/>
                  </a:schemeClr>
                </a:solidFill>
              </a:rPr>
              <a:t>LAZY DOG</a:t>
            </a:r>
            <a:endParaRPr lang="en-US" sz="5400" b="1" dirty="0">
              <a:solidFill>
                <a:schemeClr val="accent3">
                  <a:lumMod val="40000"/>
                  <a:lumOff val="60000"/>
                </a:schemeClr>
              </a:solidFill>
            </a:endParaRPr>
          </a:p>
        </p:txBody>
      </p:sp>
      <p:sp>
        <p:nvSpPr>
          <p:cNvPr id="6" name="Content Placeholder 5"/>
          <p:cNvSpPr>
            <a:spLocks noGrp="1"/>
          </p:cNvSpPr>
          <p:nvPr>
            <p:ph sz="half" idx="2"/>
          </p:nvPr>
        </p:nvSpPr>
        <p:spPr>
          <a:solidFill>
            <a:schemeClr val="accent3">
              <a:lumMod val="20000"/>
              <a:lumOff val="80000"/>
            </a:schemeClr>
          </a:solidFill>
          <a:ln>
            <a:solidFill>
              <a:schemeClr val="tx1"/>
            </a:solidFill>
          </a:ln>
        </p:spPr>
        <p:txBody>
          <a:bodyPr anchor="ctr"/>
          <a:lstStyle/>
          <a:p>
            <a:pPr marL="118872" indent="0">
              <a:buNone/>
            </a:pPr>
            <a:r>
              <a:rPr lang="en-US" sz="3200" b="1" dirty="0">
                <a:solidFill>
                  <a:schemeClr val="accent5">
                    <a:lumMod val="50000"/>
                  </a:schemeClr>
                </a:solidFill>
              </a:rPr>
              <a:t>The </a:t>
            </a:r>
            <a:r>
              <a:rPr lang="en-US" sz="3200" b="1" i="1" dirty="0">
                <a:solidFill>
                  <a:schemeClr val="accent5">
                    <a:lumMod val="50000"/>
                  </a:schemeClr>
                </a:solidFill>
              </a:rPr>
              <a:t>quick</a:t>
            </a:r>
            <a:r>
              <a:rPr lang="en-US" sz="3200" b="1" dirty="0">
                <a:solidFill>
                  <a:schemeClr val="accent5">
                    <a:lumMod val="50000"/>
                  </a:schemeClr>
                </a:solidFill>
              </a:rPr>
              <a:t> brown fox </a:t>
            </a:r>
            <a:r>
              <a:rPr lang="en-US" b="1" dirty="0">
                <a:solidFill>
                  <a:schemeClr val="accent5">
                    <a:lumMod val="50000"/>
                  </a:schemeClr>
                </a:solidFill>
              </a:rPr>
              <a:t>jumps over the </a:t>
            </a:r>
            <a:endParaRPr lang="en-US" sz="2400" b="1" dirty="0" smtClean="0">
              <a:solidFill>
                <a:schemeClr val="accent5">
                  <a:lumMod val="50000"/>
                </a:schemeClr>
              </a:solidFill>
            </a:endParaRPr>
          </a:p>
          <a:p>
            <a:pPr marL="118872" indent="0">
              <a:buNone/>
            </a:pPr>
            <a:r>
              <a:rPr lang="en-US" sz="5400" b="1" dirty="0" smtClean="0">
                <a:solidFill>
                  <a:schemeClr val="accent5">
                    <a:lumMod val="50000"/>
                  </a:schemeClr>
                </a:solidFill>
              </a:rPr>
              <a:t>LAZY DOG</a:t>
            </a:r>
            <a:endParaRPr lang="en-US" sz="5400" b="1" dirty="0">
              <a:solidFill>
                <a:schemeClr val="accent5">
                  <a:lumMod val="50000"/>
                </a:schemeClr>
              </a:solidFill>
            </a:endParaRPr>
          </a:p>
        </p:txBody>
      </p:sp>
    </p:spTree>
    <p:extLst>
      <p:ext uri="{BB962C8B-B14F-4D97-AF65-F5344CB8AC3E}">
        <p14:creationId xmlns:p14="http://schemas.microsoft.com/office/powerpoint/2010/main" val="119488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Size and Resolution</a:t>
            </a:r>
            <a:endParaRPr lang="en-US" dirty="0"/>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6210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4727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Captioning and Transcripts</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031" b="13149"/>
          <a:stretch/>
        </p:blipFill>
        <p:spPr>
          <a:xfrm>
            <a:off x="231913" y="1676398"/>
            <a:ext cx="8680175" cy="4964723"/>
          </a:xfrm>
          <a:prstGeom prst="rect">
            <a:avLst/>
          </a:prstGeom>
          <a:ln w="12700">
            <a:solidFill>
              <a:sysClr val="windowText" lastClr="000000"/>
            </a:solidFill>
          </a:ln>
        </p:spPr>
      </p:pic>
    </p:spTree>
    <p:extLst>
      <p:ext uri="{BB962C8B-B14F-4D97-AF65-F5344CB8AC3E}">
        <p14:creationId xmlns:p14="http://schemas.microsoft.com/office/powerpoint/2010/main" val="11701152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Captioning and Transcripts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587" y="1714500"/>
            <a:ext cx="8124825" cy="4838700"/>
          </a:xfrm>
          <a:prstGeom prst="rect">
            <a:avLst/>
          </a:prstGeom>
          <a:ln>
            <a:solidFill>
              <a:schemeClr val="tx1"/>
            </a:solidFill>
          </a:ln>
        </p:spPr>
      </p:pic>
    </p:spTree>
    <p:extLst>
      <p:ext uri="{BB962C8B-B14F-4D97-AF65-F5344CB8AC3E}">
        <p14:creationId xmlns:p14="http://schemas.microsoft.com/office/powerpoint/2010/main" val="2028391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Headings and Styles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1801812"/>
            <a:ext cx="7162800" cy="4572000"/>
          </a:xfrm>
          <a:ln>
            <a:solidFill>
              <a:schemeClr val="tx1"/>
            </a:solidFill>
          </a:ln>
        </p:spPr>
      </p:pic>
    </p:spTree>
    <p:extLst>
      <p:ext uri="{BB962C8B-B14F-4D97-AF65-F5344CB8AC3E}">
        <p14:creationId xmlns:p14="http://schemas.microsoft.com/office/powerpoint/2010/main" val="64408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Conveying Meaning</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6208" y="2103438"/>
            <a:ext cx="7531585" cy="3840162"/>
          </a:xfrm>
          <a:ln>
            <a:solidFill>
              <a:schemeClr val="tx1"/>
            </a:solidFill>
          </a:ln>
        </p:spPr>
      </p:pic>
    </p:spTree>
    <p:extLst>
      <p:ext uri="{BB962C8B-B14F-4D97-AF65-F5344CB8AC3E}">
        <p14:creationId xmlns:p14="http://schemas.microsoft.com/office/powerpoint/2010/main" val="26100704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Appropriate Language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5082729"/>
              </p:ext>
            </p:extLst>
          </p:nvPr>
        </p:nvGraphicFramePr>
        <p:xfrm>
          <a:off x="1828800" y="1774824"/>
          <a:ext cx="5486400" cy="4854576"/>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743200"/>
                <a:gridCol w="2743200"/>
              </a:tblGrid>
              <a:tr h="758810">
                <a:tc>
                  <a:txBody>
                    <a:bodyPr/>
                    <a:lstStyle/>
                    <a:p>
                      <a:pPr algn="ctr"/>
                      <a:r>
                        <a:rPr lang="en-US" sz="2800" dirty="0" smtClean="0"/>
                        <a:t>Words to Avoid:</a:t>
                      </a:r>
                      <a:endParaRPr lang="en-US" sz="2800" dirty="0"/>
                    </a:p>
                  </a:txBody>
                  <a:tcPr anchor="ctr"/>
                </a:tc>
                <a:tc>
                  <a:txBody>
                    <a:bodyPr/>
                    <a:lstStyle/>
                    <a:p>
                      <a:pPr algn="ctr"/>
                      <a:r>
                        <a:rPr lang="en-US" sz="2800" dirty="0" smtClean="0"/>
                        <a:t>Use Instead:</a:t>
                      </a:r>
                      <a:endParaRPr lang="en-US" sz="2800" dirty="0"/>
                    </a:p>
                  </a:txBody>
                  <a:tcPr anchor="ctr"/>
                </a:tc>
              </a:tr>
              <a:tr h="1383711">
                <a:tc>
                  <a:txBody>
                    <a:bodyPr/>
                    <a:lstStyle/>
                    <a:p>
                      <a:pPr algn="ctr"/>
                      <a:r>
                        <a:rPr lang="en-US" sz="2800" dirty="0" smtClean="0"/>
                        <a:t>Click</a:t>
                      </a:r>
                      <a:endParaRPr lang="en-US" sz="2800" dirty="0"/>
                    </a:p>
                  </a:txBody>
                  <a:tcPr anchor="ctr"/>
                </a:tc>
                <a:tc>
                  <a:txBody>
                    <a:bodyPr/>
                    <a:lstStyle/>
                    <a:p>
                      <a:pPr algn="ctr"/>
                      <a:r>
                        <a:rPr lang="en-US" sz="2800" dirty="0" smtClean="0"/>
                        <a:t>Select</a:t>
                      </a:r>
                    </a:p>
                    <a:p>
                      <a:pPr algn="ctr"/>
                      <a:r>
                        <a:rPr lang="en-US" sz="2800" dirty="0" smtClean="0"/>
                        <a:t>Navigate</a:t>
                      </a:r>
                    </a:p>
                  </a:txBody>
                  <a:tcPr anchor="ctr"/>
                </a:tc>
              </a:tr>
              <a:tr h="1340455">
                <a:tc>
                  <a:txBody>
                    <a:bodyPr/>
                    <a:lstStyle/>
                    <a:p>
                      <a:pPr algn="ctr"/>
                      <a:r>
                        <a:rPr lang="en-US" sz="2800" dirty="0" smtClean="0"/>
                        <a:t>Look</a:t>
                      </a:r>
                    </a:p>
                    <a:p>
                      <a:pPr algn="ctr"/>
                      <a:r>
                        <a:rPr lang="en-US" sz="2800" dirty="0" smtClean="0"/>
                        <a:t>See</a:t>
                      </a:r>
                    </a:p>
                    <a:p>
                      <a:pPr algn="ctr"/>
                      <a:r>
                        <a:rPr lang="en-US" sz="2800" dirty="0" smtClean="0"/>
                        <a:t>View</a:t>
                      </a:r>
                    </a:p>
                  </a:txBody>
                  <a:tcPr anchor="ctr"/>
                </a:tc>
                <a:tc>
                  <a:txBody>
                    <a:bodyPr/>
                    <a:lstStyle/>
                    <a:p>
                      <a:pPr algn="ctr"/>
                      <a:r>
                        <a:rPr lang="en-US" sz="2800" dirty="0" smtClean="0"/>
                        <a:t>Observe</a:t>
                      </a:r>
                    </a:p>
                    <a:p>
                      <a:pPr algn="ctr"/>
                      <a:r>
                        <a:rPr lang="en-US" sz="2800" dirty="0" smtClean="0"/>
                        <a:t>Notice</a:t>
                      </a:r>
                      <a:endParaRPr lang="en-US" sz="2800" dirty="0"/>
                    </a:p>
                  </a:txBody>
                  <a:tcPr anchor="ctr"/>
                </a:tc>
              </a:tr>
              <a:tr h="1340455">
                <a:tc>
                  <a:txBody>
                    <a:bodyPr/>
                    <a:lstStyle/>
                    <a:p>
                      <a:pPr algn="ctr"/>
                      <a:r>
                        <a:rPr lang="en-US" sz="2800" dirty="0" smtClean="0"/>
                        <a:t>Shown</a:t>
                      </a:r>
                    </a:p>
                  </a:txBody>
                  <a:tcPr anchor="ctr"/>
                </a:tc>
                <a:tc>
                  <a:txBody>
                    <a:bodyPr/>
                    <a:lstStyle/>
                    <a:p>
                      <a:pPr algn="ctr"/>
                      <a:r>
                        <a:rPr lang="en-US" sz="2800" dirty="0" smtClean="0"/>
                        <a:t>Displayed</a:t>
                      </a:r>
                    </a:p>
                    <a:p>
                      <a:pPr algn="ctr"/>
                      <a:r>
                        <a:rPr lang="en-US" sz="2800" dirty="0" smtClean="0"/>
                        <a:t>Illustrated</a:t>
                      </a:r>
                      <a:endParaRPr lang="en-US" sz="2800" dirty="0"/>
                    </a:p>
                  </a:txBody>
                  <a:tcPr anchor="ctr"/>
                </a:tc>
              </a:tr>
            </a:tbl>
          </a:graphicData>
        </a:graphic>
      </p:graphicFrame>
    </p:spTree>
    <p:extLst>
      <p:ext uri="{BB962C8B-B14F-4D97-AF65-F5344CB8AC3E}">
        <p14:creationId xmlns:p14="http://schemas.microsoft.com/office/powerpoint/2010/main" val="2462093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Accessibility Laws</a:t>
            </a:r>
            <a:endParaRPr lang="en-US" dirty="0"/>
          </a:p>
        </p:txBody>
      </p:sp>
    </p:spTree>
    <p:extLst>
      <p:ext uri="{BB962C8B-B14F-4D97-AF65-F5344CB8AC3E}">
        <p14:creationId xmlns:p14="http://schemas.microsoft.com/office/powerpoint/2010/main" val="4169560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Overview</a:t>
            </a:r>
            <a:endParaRPr lang="en-US" dirty="0"/>
          </a:p>
        </p:txBody>
      </p:sp>
      <p:sp>
        <p:nvSpPr>
          <p:cNvPr id="3" name="Content Placeholder 2"/>
          <p:cNvSpPr>
            <a:spLocks noGrp="1"/>
          </p:cNvSpPr>
          <p:nvPr>
            <p:ph idx="1"/>
          </p:nvPr>
        </p:nvSpPr>
        <p:spPr/>
        <p:txBody>
          <a:bodyPr/>
          <a:lstStyle/>
          <a:p>
            <a:r>
              <a:rPr lang="en-US" b="1" dirty="0" smtClean="0"/>
              <a:t>Lesson 1: </a:t>
            </a:r>
            <a:r>
              <a:rPr lang="en-US" dirty="0" smtClean="0"/>
              <a:t>Accessibility Fundamentals</a:t>
            </a:r>
          </a:p>
          <a:p>
            <a:r>
              <a:rPr lang="en-US" b="1" dirty="0" smtClean="0"/>
              <a:t>Lesson 2: </a:t>
            </a:r>
            <a:r>
              <a:rPr lang="en-US" dirty="0" smtClean="0"/>
              <a:t>Microsoft</a:t>
            </a:r>
            <a:r>
              <a:rPr lang="en-US" baseline="30000" dirty="0" smtClean="0">
                <a:sym typeface="Symbol"/>
              </a:rPr>
              <a:t></a:t>
            </a:r>
            <a:r>
              <a:rPr lang="en-US" dirty="0" smtClean="0"/>
              <a:t> Office Accessibility</a:t>
            </a:r>
          </a:p>
          <a:p>
            <a:r>
              <a:rPr lang="en-US" b="1" dirty="0" smtClean="0"/>
              <a:t>Lesson 3: </a:t>
            </a:r>
            <a:r>
              <a:rPr lang="en-US" dirty="0" smtClean="0"/>
              <a:t>Adobe</a:t>
            </a:r>
            <a:r>
              <a:rPr lang="en-US" baseline="30000" dirty="0" smtClean="0">
                <a:sym typeface="Symbol"/>
              </a:rPr>
              <a:t></a:t>
            </a:r>
            <a:r>
              <a:rPr lang="en-US" dirty="0" smtClean="0"/>
              <a:t> Acrobat Accessibility</a:t>
            </a:r>
          </a:p>
          <a:p>
            <a:r>
              <a:rPr lang="en-US" b="1" dirty="0" smtClean="0"/>
              <a:t>Lesson 4</a:t>
            </a:r>
            <a:r>
              <a:rPr lang="en-US" b="1" dirty="0"/>
              <a:t>: </a:t>
            </a:r>
            <a:r>
              <a:rPr lang="en-US" dirty="0"/>
              <a:t>Testing with JAWS</a:t>
            </a:r>
            <a:r>
              <a:rPr lang="en-US" baseline="30000" dirty="0">
                <a:sym typeface="Symbol"/>
              </a:rPr>
              <a:t></a:t>
            </a:r>
          </a:p>
          <a:p>
            <a:r>
              <a:rPr lang="en-US" b="1" dirty="0" smtClean="0"/>
              <a:t>Lesson 5: </a:t>
            </a:r>
            <a:r>
              <a:rPr lang="en-US" dirty="0" smtClean="0"/>
              <a:t>Capstone Exercise</a:t>
            </a:r>
          </a:p>
          <a:p>
            <a:pPr marL="118872" indent="0">
              <a:buNone/>
            </a:pPr>
            <a:endParaRPr lang="en-US" baseline="30000" dirty="0"/>
          </a:p>
        </p:txBody>
      </p:sp>
    </p:spTree>
    <p:extLst>
      <p:ext uri="{BB962C8B-B14F-4D97-AF65-F5344CB8AC3E}">
        <p14:creationId xmlns:p14="http://schemas.microsoft.com/office/powerpoint/2010/main" val="9782727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 Accessibility Laws</a:t>
            </a:r>
            <a:endParaRPr lang="en-US" dirty="0"/>
          </a:p>
        </p:txBody>
      </p:sp>
      <p:sp>
        <p:nvSpPr>
          <p:cNvPr id="5" name="Content Placeholder 4"/>
          <p:cNvSpPr>
            <a:spLocks noGrp="1"/>
          </p:cNvSpPr>
          <p:nvPr>
            <p:ph idx="1"/>
          </p:nvPr>
        </p:nvSpPr>
        <p:spPr/>
        <p:txBody>
          <a:bodyPr/>
          <a:lstStyle/>
          <a:p>
            <a:r>
              <a:rPr lang="en-US" dirty="0"/>
              <a:t>The Americans with Disabilities Act (ADA</a:t>
            </a:r>
            <a:r>
              <a:rPr lang="en-US" dirty="0" smtClean="0"/>
              <a:t>)</a:t>
            </a:r>
          </a:p>
          <a:p>
            <a:r>
              <a:rPr lang="en-US" dirty="0"/>
              <a:t>Section 508 of the Rehabilitation </a:t>
            </a:r>
            <a:r>
              <a:rPr lang="en-US" dirty="0" smtClean="0"/>
              <a:t>Act</a:t>
            </a:r>
          </a:p>
          <a:p>
            <a:r>
              <a:rPr lang="en-US" dirty="0"/>
              <a:t>21st Century Communications and Video Accessibility Act (CVAA)</a:t>
            </a:r>
          </a:p>
        </p:txBody>
      </p:sp>
    </p:spTree>
    <p:extLst>
      <p:ext uri="{BB962C8B-B14F-4D97-AF65-F5344CB8AC3E}">
        <p14:creationId xmlns:p14="http://schemas.microsoft.com/office/powerpoint/2010/main" val="3873572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Narrow" panose="020B0606020202030204" pitchFamily="34" charset="0"/>
                <a:ea typeface="Adobe Fan Heiti Std B" pitchFamily="34" charset="-128"/>
                <a:cs typeface="Arial" panose="020B0604020202020204" pitchFamily="34" charset="0"/>
              </a:rPr>
              <a:t>§</a:t>
            </a:r>
            <a:r>
              <a:rPr lang="en-US" dirty="0" smtClean="0"/>
              <a:t>508 and Instructional Design</a:t>
            </a:r>
            <a:endParaRPr lang="en-US" dirty="0"/>
          </a:p>
        </p:txBody>
      </p:sp>
      <p:sp>
        <p:nvSpPr>
          <p:cNvPr id="3" name="Content Placeholder 2"/>
          <p:cNvSpPr>
            <a:spLocks noGrp="1"/>
          </p:cNvSpPr>
          <p:nvPr>
            <p:ph idx="1"/>
          </p:nvPr>
        </p:nvSpPr>
        <p:spPr/>
        <p:txBody>
          <a:bodyPr/>
          <a:lstStyle/>
          <a:p>
            <a:pPr marL="118872" indent="0">
              <a:buNone/>
            </a:pPr>
            <a:r>
              <a:rPr lang="en-US" dirty="0"/>
              <a:t>Section 508 requires the Federal government to take accessibility into account when procuring information </a:t>
            </a:r>
            <a:r>
              <a:rPr lang="en-US" dirty="0" smtClean="0"/>
              <a:t>technologies.</a:t>
            </a:r>
            <a:endParaRPr lang="en-US" dirty="0"/>
          </a:p>
        </p:txBody>
      </p:sp>
    </p:spTree>
    <p:extLst>
      <p:ext uri="{BB962C8B-B14F-4D97-AF65-F5344CB8AC3E}">
        <p14:creationId xmlns:p14="http://schemas.microsoft.com/office/powerpoint/2010/main" val="33147682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Conclusion</a:t>
            </a:r>
            <a:endParaRPr lang="en-US" dirty="0"/>
          </a:p>
        </p:txBody>
      </p:sp>
    </p:spTree>
    <p:extLst>
      <p:ext uri="{BB962C8B-B14F-4D97-AF65-F5344CB8AC3E}">
        <p14:creationId xmlns:p14="http://schemas.microsoft.com/office/powerpoint/2010/main" val="2874855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84908" y="1603908"/>
            <a:ext cx="5174183" cy="5174183"/>
            <a:chOff x="1984908" y="1603908"/>
            <a:chExt cx="5174183" cy="5174183"/>
          </a:xfrm>
        </p:grpSpPr>
        <p:sp>
          <p:nvSpPr>
            <p:cNvPr id="4" name="Freeform 3"/>
            <p:cNvSpPr/>
            <p:nvPr/>
          </p:nvSpPr>
          <p:spPr>
            <a:xfrm>
              <a:off x="3890869" y="3509869"/>
              <a:ext cx="1362261" cy="1362261"/>
            </a:xfrm>
            <a:custGeom>
              <a:avLst/>
              <a:gdLst>
                <a:gd name="connsiteX0" fmla="*/ 0 w 1362261"/>
                <a:gd name="connsiteY0" fmla="*/ 681131 h 1362261"/>
                <a:gd name="connsiteX1" fmla="*/ 681131 w 1362261"/>
                <a:gd name="connsiteY1" fmla="*/ 0 h 1362261"/>
                <a:gd name="connsiteX2" fmla="*/ 1362262 w 1362261"/>
                <a:gd name="connsiteY2" fmla="*/ 681131 h 1362261"/>
                <a:gd name="connsiteX3" fmla="*/ 681131 w 1362261"/>
                <a:gd name="connsiteY3" fmla="*/ 1362262 h 1362261"/>
                <a:gd name="connsiteX4" fmla="*/ 0 w 1362261"/>
                <a:gd name="connsiteY4" fmla="*/ 681131 h 136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261" h="1362261">
                  <a:moveTo>
                    <a:pt x="0" y="681131"/>
                  </a:moveTo>
                  <a:cubicBezTo>
                    <a:pt x="0" y="304953"/>
                    <a:pt x="304953" y="0"/>
                    <a:pt x="681131" y="0"/>
                  </a:cubicBezTo>
                  <a:cubicBezTo>
                    <a:pt x="1057309" y="0"/>
                    <a:pt x="1362262" y="304953"/>
                    <a:pt x="1362262" y="681131"/>
                  </a:cubicBezTo>
                  <a:cubicBezTo>
                    <a:pt x="1362262" y="1057309"/>
                    <a:pt x="1057309" y="1362262"/>
                    <a:pt x="681131" y="1362262"/>
                  </a:cubicBezTo>
                  <a:cubicBezTo>
                    <a:pt x="304953" y="1362262"/>
                    <a:pt x="0" y="1057309"/>
                    <a:pt x="0" y="681131"/>
                  </a:cubicBezTo>
                  <a:close/>
                </a:path>
              </a:pathLst>
            </a:custGeom>
            <a:ln>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469" tIns="213469" rIns="213469" bIns="213469" numCol="1" spcCol="1270" anchor="ctr" anchorCtr="0">
              <a:noAutofit/>
            </a:bodyPr>
            <a:lstStyle/>
            <a:p>
              <a:pPr lvl="0" algn="ctr" defTabSz="488950">
                <a:lnSpc>
                  <a:spcPct val="90000"/>
                </a:lnSpc>
                <a:spcBef>
                  <a:spcPct val="0"/>
                </a:spcBef>
                <a:spcAft>
                  <a:spcPct val="35000"/>
                </a:spcAft>
              </a:pPr>
              <a:r>
                <a:rPr lang="en-US" sz="1200" b="1" kern="1200" dirty="0" smtClean="0"/>
                <a:t>Evaluation</a:t>
              </a:r>
              <a:endParaRPr lang="en-US" sz="1400" b="1" kern="1200" dirty="0"/>
            </a:p>
          </p:txBody>
        </p:sp>
        <p:sp>
          <p:nvSpPr>
            <p:cNvPr id="5" name="Freeform 4"/>
            <p:cNvSpPr/>
            <p:nvPr/>
          </p:nvSpPr>
          <p:spPr>
            <a:xfrm rot="16200000">
              <a:off x="4482473" y="3180318"/>
              <a:ext cx="144080" cy="231584"/>
            </a:xfrm>
            <a:custGeom>
              <a:avLst/>
              <a:gdLst>
                <a:gd name="connsiteX0" fmla="*/ 0 w 288160"/>
                <a:gd name="connsiteY0" fmla="*/ 92634 h 463168"/>
                <a:gd name="connsiteX1" fmla="*/ 144080 w 288160"/>
                <a:gd name="connsiteY1" fmla="*/ 92634 h 463168"/>
                <a:gd name="connsiteX2" fmla="*/ 144080 w 288160"/>
                <a:gd name="connsiteY2" fmla="*/ 0 h 463168"/>
                <a:gd name="connsiteX3" fmla="*/ 288160 w 288160"/>
                <a:gd name="connsiteY3" fmla="*/ 231584 h 463168"/>
                <a:gd name="connsiteX4" fmla="*/ 144080 w 288160"/>
                <a:gd name="connsiteY4" fmla="*/ 463168 h 463168"/>
                <a:gd name="connsiteX5" fmla="*/ 144080 w 288160"/>
                <a:gd name="connsiteY5" fmla="*/ 370534 h 463168"/>
                <a:gd name="connsiteX6" fmla="*/ 0 w 288160"/>
                <a:gd name="connsiteY6" fmla="*/ 370534 h 463168"/>
                <a:gd name="connsiteX7" fmla="*/ 0 w 288160"/>
                <a:gd name="connsiteY7" fmla="*/ 92634 h 46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60" h="463168">
                  <a:moveTo>
                    <a:pt x="0" y="92634"/>
                  </a:moveTo>
                  <a:lnTo>
                    <a:pt x="144080" y="92634"/>
                  </a:lnTo>
                  <a:lnTo>
                    <a:pt x="144080" y="0"/>
                  </a:lnTo>
                  <a:lnTo>
                    <a:pt x="288160" y="231584"/>
                  </a:lnTo>
                  <a:lnTo>
                    <a:pt x="144080" y="463168"/>
                  </a:lnTo>
                  <a:lnTo>
                    <a:pt x="144080" y="370534"/>
                  </a:lnTo>
                  <a:lnTo>
                    <a:pt x="0" y="370534"/>
                  </a:lnTo>
                  <a:lnTo>
                    <a:pt x="0" y="92634"/>
                  </a:lnTo>
                  <a:close/>
                </a:path>
              </a:pathLst>
            </a:custGeom>
            <a:solidFill>
              <a:schemeClr val="tx1">
                <a:lumMod val="50000"/>
                <a:lumOff val="50000"/>
              </a:schemeClr>
            </a:solidFill>
            <a:ln w="6350">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2634" rIns="86447" bIns="92633" numCol="1" spcCol="1270" anchor="ctr" anchorCtr="0">
              <a:noAutofit/>
            </a:bodyPr>
            <a:lstStyle/>
            <a:p>
              <a:pPr lvl="0" algn="ctr" defTabSz="844550">
                <a:lnSpc>
                  <a:spcPct val="90000"/>
                </a:lnSpc>
                <a:spcBef>
                  <a:spcPct val="0"/>
                </a:spcBef>
                <a:spcAft>
                  <a:spcPct val="35000"/>
                </a:spcAft>
              </a:pPr>
              <a:endParaRPr lang="en-US" sz="1900" kern="1200"/>
            </a:p>
          </p:txBody>
        </p:sp>
        <p:sp>
          <p:nvSpPr>
            <p:cNvPr id="6" name="Freeform 5"/>
            <p:cNvSpPr/>
            <p:nvPr/>
          </p:nvSpPr>
          <p:spPr>
            <a:xfrm>
              <a:off x="3890869" y="1603908"/>
              <a:ext cx="1362261" cy="1362261"/>
            </a:xfrm>
            <a:custGeom>
              <a:avLst/>
              <a:gdLst>
                <a:gd name="connsiteX0" fmla="*/ 0 w 1362261"/>
                <a:gd name="connsiteY0" fmla="*/ 681131 h 1362261"/>
                <a:gd name="connsiteX1" fmla="*/ 681131 w 1362261"/>
                <a:gd name="connsiteY1" fmla="*/ 0 h 1362261"/>
                <a:gd name="connsiteX2" fmla="*/ 1362262 w 1362261"/>
                <a:gd name="connsiteY2" fmla="*/ 681131 h 1362261"/>
                <a:gd name="connsiteX3" fmla="*/ 681131 w 1362261"/>
                <a:gd name="connsiteY3" fmla="*/ 1362262 h 1362261"/>
                <a:gd name="connsiteX4" fmla="*/ 0 w 1362261"/>
                <a:gd name="connsiteY4" fmla="*/ 681131 h 136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261" h="1362261">
                  <a:moveTo>
                    <a:pt x="0" y="681131"/>
                  </a:moveTo>
                  <a:cubicBezTo>
                    <a:pt x="0" y="304953"/>
                    <a:pt x="304953" y="0"/>
                    <a:pt x="681131" y="0"/>
                  </a:cubicBezTo>
                  <a:cubicBezTo>
                    <a:pt x="1057309" y="0"/>
                    <a:pt x="1362262" y="304953"/>
                    <a:pt x="1362262" y="681131"/>
                  </a:cubicBezTo>
                  <a:cubicBezTo>
                    <a:pt x="1362262" y="1057309"/>
                    <a:pt x="1057309" y="1362262"/>
                    <a:pt x="681131" y="1362262"/>
                  </a:cubicBezTo>
                  <a:cubicBezTo>
                    <a:pt x="304953" y="1362262"/>
                    <a:pt x="0" y="1057309"/>
                    <a:pt x="0" y="681131"/>
                  </a:cubicBezTo>
                  <a:close/>
                </a:path>
              </a:pathLst>
            </a:custGeom>
            <a:ln>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469" tIns="213469" rIns="213469" bIns="213469" numCol="1" spcCol="1270" anchor="ctr" anchorCtr="0">
              <a:noAutofit/>
            </a:bodyPr>
            <a:lstStyle/>
            <a:p>
              <a:pPr lvl="0" algn="ctr" defTabSz="488950">
                <a:lnSpc>
                  <a:spcPct val="90000"/>
                </a:lnSpc>
                <a:spcBef>
                  <a:spcPct val="0"/>
                </a:spcBef>
                <a:spcAft>
                  <a:spcPct val="35000"/>
                </a:spcAft>
              </a:pPr>
              <a:r>
                <a:rPr lang="en-US" sz="1200" b="1" kern="1200" dirty="0" smtClean="0"/>
                <a:t>Analysis</a:t>
              </a:r>
              <a:endParaRPr lang="en-US" sz="1400" b="1" kern="1200" dirty="0"/>
            </a:p>
          </p:txBody>
        </p:sp>
        <p:sp>
          <p:nvSpPr>
            <p:cNvPr id="7" name="Freeform 6"/>
            <p:cNvSpPr/>
            <p:nvPr/>
          </p:nvSpPr>
          <p:spPr>
            <a:xfrm>
              <a:off x="5471050" y="4081391"/>
              <a:ext cx="144080" cy="231584"/>
            </a:xfrm>
            <a:custGeom>
              <a:avLst/>
              <a:gdLst>
                <a:gd name="connsiteX0" fmla="*/ 0 w 288160"/>
                <a:gd name="connsiteY0" fmla="*/ 92634 h 463168"/>
                <a:gd name="connsiteX1" fmla="*/ 144080 w 288160"/>
                <a:gd name="connsiteY1" fmla="*/ 92634 h 463168"/>
                <a:gd name="connsiteX2" fmla="*/ 144080 w 288160"/>
                <a:gd name="connsiteY2" fmla="*/ 0 h 463168"/>
                <a:gd name="connsiteX3" fmla="*/ 288160 w 288160"/>
                <a:gd name="connsiteY3" fmla="*/ 231584 h 463168"/>
                <a:gd name="connsiteX4" fmla="*/ 144080 w 288160"/>
                <a:gd name="connsiteY4" fmla="*/ 463168 h 463168"/>
                <a:gd name="connsiteX5" fmla="*/ 144080 w 288160"/>
                <a:gd name="connsiteY5" fmla="*/ 370534 h 463168"/>
                <a:gd name="connsiteX6" fmla="*/ 0 w 288160"/>
                <a:gd name="connsiteY6" fmla="*/ 370534 h 463168"/>
                <a:gd name="connsiteX7" fmla="*/ 0 w 288160"/>
                <a:gd name="connsiteY7" fmla="*/ 92634 h 46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60" h="463168">
                  <a:moveTo>
                    <a:pt x="0" y="92634"/>
                  </a:moveTo>
                  <a:lnTo>
                    <a:pt x="144080" y="92634"/>
                  </a:lnTo>
                  <a:lnTo>
                    <a:pt x="144080" y="0"/>
                  </a:lnTo>
                  <a:lnTo>
                    <a:pt x="288160" y="231584"/>
                  </a:lnTo>
                  <a:lnTo>
                    <a:pt x="144080" y="463168"/>
                  </a:lnTo>
                  <a:lnTo>
                    <a:pt x="144080" y="370534"/>
                  </a:lnTo>
                  <a:lnTo>
                    <a:pt x="0" y="370534"/>
                  </a:lnTo>
                  <a:lnTo>
                    <a:pt x="0" y="92634"/>
                  </a:lnTo>
                  <a:close/>
                </a:path>
              </a:pathLst>
            </a:custGeom>
            <a:solidFill>
              <a:schemeClr val="tx1">
                <a:lumMod val="50000"/>
                <a:lumOff val="50000"/>
              </a:schemeClr>
            </a:solidFill>
            <a:ln w="6350">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2634" rIns="86448" bIns="92634" numCol="1" spcCol="1270" anchor="ctr" anchorCtr="0">
              <a:noAutofit/>
            </a:bodyPr>
            <a:lstStyle/>
            <a:p>
              <a:pPr lvl="0" algn="ctr" defTabSz="844550">
                <a:lnSpc>
                  <a:spcPct val="90000"/>
                </a:lnSpc>
                <a:spcBef>
                  <a:spcPct val="0"/>
                </a:spcBef>
                <a:spcAft>
                  <a:spcPct val="35000"/>
                </a:spcAft>
              </a:pPr>
              <a:endParaRPr lang="en-US" sz="1900" kern="1200"/>
            </a:p>
          </p:txBody>
        </p:sp>
        <p:sp>
          <p:nvSpPr>
            <p:cNvPr id="8" name="Freeform 7"/>
            <p:cNvSpPr/>
            <p:nvPr/>
          </p:nvSpPr>
          <p:spPr>
            <a:xfrm>
              <a:off x="5796830" y="3509869"/>
              <a:ext cx="1362261" cy="1362261"/>
            </a:xfrm>
            <a:custGeom>
              <a:avLst/>
              <a:gdLst>
                <a:gd name="connsiteX0" fmla="*/ 0 w 1362261"/>
                <a:gd name="connsiteY0" fmla="*/ 681131 h 1362261"/>
                <a:gd name="connsiteX1" fmla="*/ 681131 w 1362261"/>
                <a:gd name="connsiteY1" fmla="*/ 0 h 1362261"/>
                <a:gd name="connsiteX2" fmla="*/ 1362262 w 1362261"/>
                <a:gd name="connsiteY2" fmla="*/ 681131 h 1362261"/>
                <a:gd name="connsiteX3" fmla="*/ 681131 w 1362261"/>
                <a:gd name="connsiteY3" fmla="*/ 1362262 h 1362261"/>
                <a:gd name="connsiteX4" fmla="*/ 0 w 1362261"/>
                <a:gd name="connsiteY4" fmla="*/ 681131 h 136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261" h="1362261">
                  <a:moveTo>
                    <a:pt x="0" y="681131"/>
                  </a:moveTo>
                  <a:cubicBezTo>
                    <a:pt x="0" y="304953"/>
                    <a:pt x="304953" y="0"/>
                    <a:pt x="681131" y="0"/>
                  </a:cubicBezTo>
                  <a:cubicBezTo>
                    <a:pt x="1057309" y="0"/>
                    <a:pt x="1362262" y="304953"/>
                    <a:pt x="1362262" y="681131"/>
                  </a:cubicBezTo>
                  <a:cubicBezTo>
                    <a:pt x="1362262" y="1057309"/>
                    <a:pt x="1057309" y="1362262"/>
                    <a:pt x="681131" y="1362262"/>
                  </a:cubicBezTo>
                  <a:cubicBezTo>
                    <a:pt x="304953" y="1362262"/>
                    <a:pt x="0" y="1057309"/>
                    <a:pt x="0" y="681131"/>
                  </a:cubicBezTo>
                  <a:close/>
                </a:path>
              </a:pathLst>
            </a:custGeom>
            <a:ln>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469" tIns="213469" rIns="213469" bIns="213469" numCol="1" spcCol="1270" anchor="ctr" anchorCtr="0">
              <a:noAutofit/>
            </a:bodyPr>
            <a:lstStyle/>
            <a:p>
              <a:pPr lvl="0" algn="ctr" defTabSz="488950">
                <a:lnSpc>
                  <a:spcPct val="90000"/>
                </a:lnSpc>
                <a:spcBef>
                  <a:spcPct val="0"/>
                </a:spcBef>
                <a:spcAft>
                  <a:spcPct val="35000"/>
                </a:spcAft>
              </a:pPr>
              <a:r>
                <a:rPr lang="en-US" sz="1200" b="1" kern="1200" dirty="0" smtClean="0"/>
                <a:t>Design</a:t>
              </a:r>
              <a:endParaRPr lang="en-US" sz="1400" b="1" kern="1200" dirty="0"/>
            </a:p>
          </p:txBody>
        </p:sp>
        <p:sp>
          <p:nvSpPr>
            <p:cNvPr id="9" name="Freeform 8"/>
            <p:cNvSpPr/>
            <p:nvPr/>
          </p:nvSpPr>
          <p:spPr>
            <a:xfrm rot="5400000">
              <a:off x="4482473" y="4985448"/>
              <a:ext cx="144080" cy="231584"/>
            </a:xfrm>
            <a:custGeom>
              <a:avLst/>
              <a:gdLst>
                <a:gd name="connsiteX0" fmla="*/ 0 w 288160"/>
                <a:gd name="connsiteY0" fmla="*/ 92634 h 463168"/>
                <a:gd name="connsiteX1" fmla="*/ 144080 w 288160"/>
                <a:gd name="connsiteY1" fmla="*/ 92634 h 463168"/>
                <a:gd name="connsiteX2" fmla="*/ 144080 w 288160"/>
                <a:gd name="connsiteY2" fmla="*/ 0 h 463168"/>
                <a:gd name="connsiteX3" fmla="*/ 288160 w 288160"/>
                <a:gd name="connsiteY3" fmla="*/ 231584 h 463168"/>
                <a:gd name="connsiteX4" fmla="*/ 144080 w 288160"/>
                <a:gd name="connsiteY4" fmla="*/ 463168 h 463168"/>
                <a:gd name="connsiteX5" fmla="*/ 144080 w 288160"/>
                <a:gd name="connsiteY5" fmla="*/ 370534 h 463168"/>
                <a:gd name="connsiteX6" fmla="*/ 0 w 288160"/>
                <a:gd name="connsiteY6" fmla="*/ 370534 h 463168"/>
                <a:gd name="connsiteX7" fmla="*/ 0 w 288160"/>
                <a:gd name="connsiteY7" fmla="*/ 92634 h 46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60" h="463168">
                  <a:moveTo>
                    <a:pt x="0" y="92634"/>
                  </a:moveTo>
                  <a:lnTo>
                    <a:pt x="144080" y="92634"/>
                  </a:lnTo>
                  <a:lnTo>
                    <a:pt x="144080" y="0"/>
                  </a:lnTo>
                  <a:lnTo>
                    <a:pt x="288160" y="231584"/>
                  </a:lnTo>
                  <a:lnTo>
                    <a:pt x="144080" y="463168"/>
                  </a:lnTo>
                  <a:lnTo>
                    <a:pt x="144080" y="370534"/>
                  </a:lnTo>
                  <a:lnTo>
                    <a:pt x="0" y="370534"/>
                  </a:lnTo>
                  <a:lnTo>
                    <a:pt x="0" y="92634"/>
                  </a:lnTo>
                  <a:close/>
                </a:path>
              </a:pathLst>
            </a:custGeom>
            <a:solidFill>
              <a:schemeClr val="tx1">
                <a:lumMod val="50000"/>
                <a:lumOff val="50000"/>
              </a:schemeClr>
            </a:solidFill>
            <a:ln w="6350">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92634" rIns="86448" bIns="92634" numCol="1" spcCol="1270" anchor="ctr" anchorCtr="0">
              <a:noAutofit/>
            </a:bodyPr>
            <a:lstStyle/>
            <a:p>
              <a:pPr lvl="0" algn="ctr" defTabSz="844550">
                <a:lnSpc>
                  <a:spcPct val="90000"/>
                </a:lnSpc>
                <a:spcBef>
                  <a:spcPct val="0"/>
                </a:spcBef>
                <a:spcAft>
                  <a:spcPct val="35000"/>
                </a:spcAft>
              </a:pPr>
              <a:endParaRPr lang="en-US" sz="1900" kern="1200"/>
            </a:p>
          </p:txBody>
        </p:sp>
        <p:sp>
          <p:nvSpPr>
            <p:cNvPr id="10" name="Freeform 9"/>
            <p:cNvSpPr/>
            <p:nvPr/>
          </p:nvSpPr>
          <p:spPr>
            <a:xfrm>
              <a:off x="3890869" y="5415830"/>
              <a:ext cx="1362261" cy="1362261"/>
            </a:xfrm>
            <a:custGeom>
              <a:avLst/>
              <a:gdLst>
                <a:gd name="connsiteX0" fmla="*/ 0 w 1362261"/>
                <a:gd name="connsiteY0" fmla="*/ 681131 h 1362261"/>
                <a:gd name="connsiteX1" fmla="*/ 681131 w 1362261"/>
                <a:gd name="connsiteY1" fmla="*/ 0 h 1362261"/>
                <a:gd name="connsiteX2" fmla="*/ 1362262 w 1362261"/>
                <a:gd name="connsiteY2" fmla="*/ 681131 h 1362261"/>
                <a:gd name="connsiteX3" fmla="*/ 681131 w 1362261"/>
                <a:gd name="connsiteY3" fmla="*/ 1362262 h 1362261"/>
                <a:gd name="connsiteX4" fmla="*/ 0 w 1362261"/>
                <a:gd name="connsiteY4" fmla="*/ 681131 h 136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261" h="1362261">
                  <a:moveTo>
                    <a:pt x="0" y="681131"/>
                  </a:moveTo>
                  <a:cubicBezTo>
                    <a:pt x="0" y="304953"/>
                    <a:pt x="304953" y="0"/>
                    <a:pt x="681131" y="0"/>
                  </a:cubicBezTo>
                  <a:cubicBezTo>
                    <a:pt x="1057309" y="0"/>
                    <a:pt x="1362262" y="304953"/>
                    <a:pt x="1362262" y="681131"/>
                  </a:cubicBezTo>
                  <a:cubicBezTo>
                    <a:pt x="1362262" y="1057309"/>
                    <a:pt x="1057309" y="1362262"/>
                    <a:pt x="681131" y="1362262"/>
                  </a:cubicBezTo>
                  <a:cubicBezTo>
                    <a:pt x="304953" y="1362262"/>
                    <a:pt x="0" y="1057309"/>
                    <a:pt x="0" y="681131"/>
                  </a:cubicBezTo>
                  <a:close/>
                </a:path>
              </a:pathLst>
            </a:custGeom>
            <a:ln>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3469" tIns="213469" rIns="213469" bIns="213469" numCol="1" spcCol="1270" anchor="ctr" anchorCtr="0">
              <a:noAutofit/>
            </a:bodyPr>
            <a:lstStyle/>
            <a:p>
              <a:pPr lvl="0" algn="ctr" defTabSz="488950">
                <a:lnSpc>
                  <a:spcPct val="90000"/>
                </a:lnSpc>
                <a:spcBef>
                  <a:spcPct val="0"/>
                </a:spcBef>
                <a:spcAft>
                  <a:spcPct val="35000"/>
                </a:spcAft>
              </a:pPr>
              <a:r>
                <a:rPr lang="en-US" sz="1200" b="1" kern="1200" dirty="0" smtClean="0"/>
                <a:t>Development</a:t>
              </a:r>
              <a:endParaRPr lang="en-US" sz="1400" b="1" kern="1200" dirty="0"/>
            </a:p>
          </p:txBody>
        </p:sp>
        <p:sp>
          <p:nvSpPr>
            <p:cNvPr id="11" name="Freeform 10"/>
            <p:cNvSpPr/>
            <p:nvPr/>
          </p:nvSpPr>
          <p:spPr>
            <a:xfrm>
              <a:off x="3581400" y="4081390"/>
              <a:ext cx="144081" cy="231585"/>
            </a:xfrm>
            <a:custGeom>
              <a:avLst/>
              <a:gdLst>
                <a:gd name="connsiteX0" fmla="*/ 0 w 288160"/>
                <a:gd name="connsiteY0" fmla="*/ 92634 h 463168"/>
                <a:gd name="connsiteX1" fmla="*/ 144080 w 288160"/>
                <a:gd name="connsiteY1" fmla="*/ 92634 h 463168"/>
                <a:gd name="connsiteX2" fmla="*/ 144080 w 288160"/>
                <a:gd name="connsiteY2" fmla="*/ 0 h 463168"/>
                <a:gd name="connsiteX3" fmla="*/ 288160 w 288160"/>
                <a:gd name="connsiteY3" fmla="*/ 231584 h 463168"/>
                <a:gd name="connsiteX4" fmla="*/ 144080 w 288160"/>
                <a:gd name="connsiteY4" fmla="*/ 463168 h 463168"/>
                <a:gd name="connsiteX5" fmla="*/ 144080 w 288160"/>
                <a:gd name="connsiteY5" fmla="*/ 370534 h 463168"/>
                <a:gd name="connsiteX6" fmla="*/ 0 w 288160"/>
                <a:gd name="connsiteY6" fmla="*/ 370534 h 463168"/>
                <a:gd name="connsiteX7" fmla="*/ 0 w 288160"/>
                <a:gd name="connsiteY7" fmla="*/ 92634 h 46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60" h="463168">
                  <a:moveTo>
                    <a:pt x="288160" y="370534"/>
                  </a:moveTo>
                  <a:lnTo>
                    <a:pt x="144080" y="370534"/>
                  </a:lnTo>
                  <a:lnTo>
                    <a:pt x="144080" y="463168"/>
                  </a:lnTo>
                  <a:lnTo>
                    <a:pt x="0" y="231584"/>
                  </a:lnTo>
                  <a:lnTo>
                    <a:pt x="144080" y="0"/>
                  </a:lnTo>
                  <a:lnTo>
                    <a:pt x="144080" y="92634"/>
                  </a:lnTo>
                  <a:lnTo>
                    <a:pt x="288160" y="92634"/>
                  </a:lnTo>
                  <a:lnTo>
                    <a:pt x="288160" y="370534"/>
                  </a:lnTo>
                  <a:close/>
                </a:path>
              </a:pathLst>
            </a:custGeom>
            <a:solidFill>
              <a:schemeClr val="tx1">
                <a:lumMod val="50000"/>
                <a:lumOff val="50000"/>
              </a:schemeClr>
            </a:solidFill>
            <a:ln w="6350">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86448" tIns="92635" rIns="1" bIns="92634" numCol="1" spcCol="1270" anchor="ctr" anchorCtr="0">
              <a:noAutofit/>
            </a:bodyPr>
            <a:lstStyle/>
            <a:p>
              <a:pPr lvl="0" algn="ctr" defTabSz="844550">
                <a:lnSpc>
                  <a:spcPct val="90000"/>
                </a:lnSpc>
                <a:spcBef>
                  <a:spcPct val="0"/>
                </a:spcBef>
                <a:spcAft>
                  <a:spcPct val="35000"/>
                </a:spcAft>
              </a:pPr>
              <a:endParaRPr lang="en-US" sz="1900" kern="1200"/>
            </a:p>
          </p:txBody>
        </p:sp>
        <p:sp>
          <p:nvSpPr>
            <p:cNvPr id="12" name="Freeform 11"/>
            <p:cNvSpPr/>
            <p:nvPr/>
          </p:nvSpPr>
          <p:spPr>
            <a:xfrm>
              <a:off x="1984908" y="3509869"/>
              <a:ext cx="1362261" cy="1362261"/>
            </a:xfrm>
            <a:custGeom>
              <a:avLst/>
              <a:gdLst>
                <a:gd name="connsiteX0" fmla="*/ 0 w 1362261"/>
                <a:gd name="connsiteY0" fmla="*/ 681131 h 1362261"/>
                <a:gd name="connsiteX1" fmla="*/ 681131 w 1362261"/>
                <a:gd name="connsiteY1" fmla="*/ 0 h 1362261"/>
                <a:gd name="connsiteX2" fmla="*/ 1362262 w 1362261"/>
                <a:gd name="connsiteY2" fmla="*/ 681131 h 1362261"/>
                <a:gd name="connsiteX3" fmla="*/ 681131 w 1362261"/>
                <a:gd name="connsiteY3" fmla="*/ 1362262 h 1362261"/>
                <a:gd name="connsiteX4" fmla="*/ 0 w 1362261"/>
                <a:gd name="connsiteY4" fmla="*/ 681131 h 136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261" h="1362261">
                  <a:moveTo>
                    <a:pt x="0" y="681131"/>
                  </a:moveTo>
                  <a:cubicBezTo>
                    <a:pt x="0" y="304953"/>
                    <a:pt x="304953" y="0"/>
                    <a:pt x="681131" y="0"/>
                  </a:cubicBezTo>
                  <a:cubicBezTo>
                    <a:pt x="1057309" y="0"/>
                    <a:pt x="1362262" y="304953"/>
                    <a:pt x="1362262" y="681131"/>
                  </a:cubicBezTo>
                  <a:cubicBezTo>
                    <a:pt x="1362262" y="1057309"/>
                    <a:pt x="1057309" y="1362262"/>
                    <a:pt x="681131" y="1362262"/>
                  </a:cubicBezTo>
                  <a:cubicBezTo>
                    <a:pt x="304953" y="1362262"/>
                    <a:pt x="0" y="1057309"/>
                    <a:pt x="0" y="681131"/>
                  </a:cubicBezTo>
                  <a:close/>
                </a:path>
              </a:pathLst>
            </a:custGeom>
            <a:ln>
              <a:solidFill>
                <a:schemeClr val="tx1"/>
              </a:solid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499" tIns="199499" rIns="199499" bIns="199499" numCol="1" spcCol="1270" anchor="ctr" anchorCtr="0">
              <a:noAutofit/>
            </a:bodyPr>
            <a:lstStyle/>
            <a:p>
              <a:pPr lvl="0" algn="ctr" defTabSz="466725">
                <a:lnSpc>
                  <a:spcPct val="90000"/>
                </a:lnSpc>
                <a:spcBef>
                  <a:spcPct val="0"/>
                </a:spcBef>
                <a:spcAft>
                  <a:spcPct val="35000"/>
                </a:spcAft>
              </a:pPr>
              <a:r>
                <a:rPr lang="en-US" sz="1050" b="1" kern="1200" dirty="0" smtClean="0"/>
                <a:t>Implementation</a:t>
              </a:r>
              <a:endParaRPr lang="en-US" sz="1400" b="1" kern="1200" dirty="0"/>
            </a:p>
          </p:txBody>
        </p:sp>
      </p:gr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7724" y="1752600"/>
            <a:ext cx="2326676" cy="1676400"/>
          </a:xfrm>
          <a:prstGeom prst="rect">
            <a:avLst/>
          </a:prstGeom>
        </p:spPr>
      </p:pic>
      <p:sp>
        <p:nvSpPr>
          <p:cNvPr id="2" name="Title 1"/>
          <p:cNvSpPr>
            <a:spLocks noGrp="1"/>
          </p:cNvSpPr>
          <p:nvPr>
            <p:ph type="title"/>
          </p:nvPr>
        </p:nvSpPr>
        <p:spPr/>
        <p:txBody>
          <a:bodyPr>
            <a:normAutofit fontScale="90000"/>
          </a:bodyPr>
          <a:lstStyle/>
          <a:p>
            <a:r>
              <a:rPr lang="en-US" smtClean="0"/>
              <a:t>Accessibility and The ISD Process</a:t>
            </a:r>
            <a:endParaRPr lang="en-US" dirty="0"/>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5189611"/>
            <a:ext cx="2209800" cy="1592189"/>
          </a:xfrm>
          <a:prstGeom prst="rect">
            <a:avLst/>
          </a:prstGeom>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874642" flipH="1">
            <a:off x="3130122" y="5768271"/>
            <a:ext cx="538257" cy="483034"/>
          </a:xfrm>
          <a:prstGeom prst="rect">
            <a:avLst/>
          </a:prstGeom>
        </p:spPr>
      </p:pic>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547124" flipV="1">
            <a:off x="5604343" y="2142194"/>
            <a:ext cx="520776" cy="565534"/>
          </a:xfrm>
          <a:prstGeom prst="rect">
            <a:avLst/>
          </a:prstGeom>
        </p:spPr>
      </p:pic>
      <p:pic>
        <p:nvPicPr>
          <p:cNvPr id="49" name="Picture 4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5189611"/>
            <a:ext cx="2209800" cy="1592189"/>
          </a:xfrm>
          <a:prstGeom prst="rect">
            <a:avLst/>
          </a:prstGeom>
        </p:spPr>
      </p:pic>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60611"/>
            <a:ext cx="2209800" cy="1592189"/>
          </a:xfrm>
          <a:prstGeom prst="rect">
            <a:avLst/>
          </a:prstGeom>
        </p:spPr>
      </p:pic>
      <p:pic>
        <p:nvPicPr>
          <p:cNvPr id="51" name="Picture 5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78421" flipV="1">
            <a:off x="7062391" y="4666102"/>
            <a:ext cx="520776" cy="542254"/>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58564" flipH="1">
            <a:off x="1574017" y="3174697"/>
            <a:ext cx="528712" cy="524665"/>
          </a:xfrm>
          <a:prstGeom prst="rect">
            <a:avLst/>
          </a:prstGeom>
        </p:spPr>
      </p:pic>
      <p:cxnSp>
        <p:nvCxnSpPr>
          <p:cNvPr id="17" name="Straight Arrow Connector 16"/>
          <p:cNvCxnSpPr/>
          <p:nvPr/>
        </p:nvCxnSpPr>
        <p:spPr>
          <a:xfrm flipV="1">
            <a:off x="3526228" y="2928712"/>
            <a:ext cx="467900" cy="734796"/>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185212" y="2910012"/>
            <a:ext cx="467900" cy="83398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196360" y="4843508"/>
            <a:ext cx="549380" cy="659543"/>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3347169" y="4843508"/>
            <a:ext cx="646959" cy="572322"/>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29454" y="2100372"/>
            <a:ext cx="1752600" cy="830997"/>
          </a:xfrm>
          <a:prstGeom prst="rect">
            <a:avLst/>
          </a:prstGeom>
          <a:noFill/>
        </p:spPr>
        <p:txBody>
          <a:bodyPr wrap="square" rtlCol="0">
            <a:spAutoFit/>
          </a:bodyPr>
          <a:lstStyle/>
          <a:p>
            <a:pPr algn="ctr"/>
            <a:r>
              <a:rPr lang="en-US" sz="1600" dirty="0" smtClean="0"/>
              <a:t>Will my classroom require any special accommodations? </a:t>
            </a:r>
            <a:endParaRPr lang="en-US" sz="1600" dirty="0"/>
          </a:p>
        </p:txBody>
      </p:sp>
      <p:sp>
        <p:nvSpPr>
          <p:cNvPr id="42" name="TextBox 41"/>
          <p:cNvSpPr txBox="1"/>
          <p:nvPr/>
        </p:nvSpPr>
        <p:spPr>
          <a:xfrm>
            <a:off x="6248400" y="1876961"/>
            <a:ext cx="2286000" cy="1323439"/>
          </a:xfrm>
          <a:prstGeom prst="rect">
            <a:avLst/>
          </a:prstGeom>
          <a:noFill/>
        </p:spPr>
        <p:txBody>
          <a:bodyPr wrap="square" rtlCol="0">
            <a:spAutoFit/>
          </a:bodyPr>
          <a:lstStyle/>
          <a:p>
            <a:pPr algn="ctr"/>
            <a:r>
              <a:rPr lang="en-US" sz="1600" dirty="0" smtClean="0"/>
              <a:t>What are the accessibility considerations for  the selected medium of instruction?</a:t>
            </a:r>
            <a:endParaRPr lang="en-US" sz="1600" dirty="0"/>
          </a:p>
        </p:txBody>
      </p:sp>
      <p:sp>
        <p:nvSpPr>
          <p:cNvPr id="43" name="TextBox 42"/>
          <p:cNvSpPr txBox="1"/>
          <p:nvPr/>
        </p:nvSpPr>
        <p:spPr>
          <a:xfrm>
            <a:off x="6934200" y="5493603"/>
            <a:ext cx="1981200" cy="830997"/>
          </a:xfrm>
          <a:prstGeom prst="rect">
            <a:avLst/>
          </a:prstGeom>
          <a:noFill/>
        </p:spPr>
        <p:txBody>
          <a:bodyPr wrap="square" rtlCol="0">
            <a:spAutoFit/>
          </a:bodyPr>
          <a:lstStyle/>
          <a:p>
            <a:pPr algn="ctr"/>
            <a:r>
              <a:rPr lang="en-US" sz="1600" dirty="0" smtClean="0"/>
              <a:t>Will this content require any complex charts or graphs?</a:t>
            </a:r>
            <a:endParaRPr lang="en-US" sz="1600" dirty="0"/>
          </a:p>
        </p:txBody>
      </p:sp>
      <p:sp>
        <p:nvSpPr>
          <p:cNvPr id="44" name="TextBox 43"/>
          <p:cNvSpPr txBox="1"/>
          <p:nvPr/>
        </p:nvSpPr>
        <p:spPr>
          <a:xfrm>
            <a:off x="838200" y="5399782"/>
            <a:ext cx="2209800" cy="1077218"/>
          </a:xfrm>
          <a:prstGeom prst="rect">
            <a:avLst/>
          </a:prstGeom>
          <a:noFill/>
        </p:spPr>
        <p:txBody>
          <a:bodyPr wrap="square" rtlCol="0">
            <a:spAutoFit/>
          </a:bodyPr>
          <a:lstStyle/>
          <a:p>
            <a:pPr algn="ctr"/>
            <a:r>
              <a:rPr lang="en-US" sz="1600" dirty="0" smtClean="0"/>
              <a:t>I think I’ll need a Subject Matter Expert to help me describe </a:t>
            </a:r>
            <a:br>
              <a:rPr lang="en-US" sz="1600" dirty="0" smtClean="0"/>
            </a:br>
            <a:r>
              <a:rPr lang="en-US" sz="1600" dirty="0" smtClean="0"/>
              <a:t>this map.</a:t>
            </a:r>
            <a:endParaRPr lang="en-US" sz="1600" dirty="0"/>
          </a:p>
        </p:txBody>
      </p:sp>
    </p:spTree>
    <p:extLst>
      <p:ext uri="{BB962C8B-B14F-4D97-AF65-F5344CB8AC3E}">
        <p14:creationId xmlns:p14="http://schemas.microsoft.com/office/powerpoint/2010/main" val="25071904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Resources</a:t>
            </a:r>
            <a:endParaRPr lang="en-US" dirty="0"/>
          </a:p>
        </p:txBody>
      </p:sp>
      <p:sp>
        <p:nvSpPr>
          <p:cNvPr id="5" name="Content Placeholder 4"/>
          <p:cNvSpPr>
            <a:spLocks noGrp="1"/>
          </p:cNvSpPr>
          <p:nvPr>
            <p:ph idx="1"/>
          </p:nvPr>
        </p:nvSpPr>
        <p:spPr/>
        <p:txBody>
          <a:bodyPr/>
          <a:lstStyle/>
          <a:p>
            <a:r>
              <a:rPr lang="en-US" dirty="0" smtClean="0"/>
              <a:t>Section508.gov</a:t>
            </a:r>
          </a:p>
          <a:p>
            <a:r>
              <a:rPr lang="en-US" dirty="0" smtClean="0"/>
              <a:t>hhs.gov/web/508</a:t>
            </a:r>
            <a:endParaRPr lang="en-US" dirty="0"/>
          </a:p>
          <a:p>
            <a:r>
              <a:rPr lang="en-US" dirty="0" smtClean="0"/>
              <a:t>WebAIM.org</a:t>
            </a:r>
          </a:p>
          <a:p>
            <a:r>
              <a:rPr lang="en-US" dirty="0" smtClean="0"/>
              <a:t>w3.org/WAI/intro/</a:t>
            </a:r>
            <a:r>
              <a:rPr lang="en-US" dirty="0" err="1" smtClean="0"/>
              <a:t>wcag</a:t>
            </a:r>
            <a:endParaRPr lang="en-US" dirty="0"/>
          </a:p>
        </p:txBody>
      </p:sp>
    </p:spTree>
    <p:extLst>
      <p:ext uri="{BB962C8B-B14F-4D97-AF65-F5344CB8AC3E}">
        <p14:creationId xmlns:p14="http://schemas.microsoft.com/office/powerpoint/2010/main" val="1135807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a:t>
            </a:r>
            <a:r>
              <a:rPr lang="en-US" baseline="30000" dirty="0" smtClean="0">
                <a:sym typeface="Symbol"/>
              </a:rPr>
              <a:t></a:t>
            </a:r>
            <a:r>
              <a:rPr lang="en-US" dirty="0" smtClean="0"/>
              <a:t> Office Accessibility</a:t>
            </a:r>
            <a:endParaRPr lang="en-US" dirty="0"/>
          </a:p>
        </p:txBody>
      </p:sp>
      <p:sp>
        <p:nvSpPr>
          <p:cNvPr id="3" name="Text Placeholder 2"/>
          <p:cNvSpPr>
            <a:spLocks noGrp="1"/>
          </p:cNvSpPr>
          <p:nvPr>
            <p:ph type="body" idx="1"/>
          </p:nvPr>
        </p:nvSpPr>
        <p:spPr/>
        <p:txBody>
          <a:bodyPr/>
          <a:lstStyle/>
          <a:p>
            <a:r>
              <a:rPr lang="en-US" dirty="0" smtClean="0"/>
              <a:t>Lesson TWO</a:t>
            </a:r>
            <a:endParaRPr lang="en-US" dirty="0"/>
          </a:p>
        </p:txBody>
      </p:sp>
    </p:spTree>
    <p:extLst>
      <p:ext uri="{BB962C8B-B14F-4D97-AF65-F5344CB8AC3E}">
        <p14:creationId xmlns:p14="http://schemas.microsoft.com/office/powerpoint/2010/main" val="809750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a:t>
            </a:r>
            <a:endParaRPr lang="en-US" dirty="0"/>
          </a:p>
        </p:txBody>
      </p:sp>
      <p:sp>
        <p:nvSpPr>
          <p:cNvPr id="3" name="Content Placeholder 2"/>
          <p:cNvSpPr>
            <a:spLocks noGrp="1"/>
          </p:cNvSpPr>
          <p:nvPr>
            <p:ph idx="1"/>
          </p:nvPr>
        </p:nvSpPr>
        <p:spPr/>
        <p:txBody>
          <a:bodyPr/>
          <a:lstStyle/>
          <a:p>
            <a:pPr>
              <a:spcBef>
                <a:spcPts val="1200"/>
              </a:spcBef>
            </a:pPr>
            <a:r>
              <a:rPr lang="en-US" dirty="0" smtClean="0"/>
              <a:t>Create accessible Microsoft</a:t>
            </a:r>
            <a:r>
              <a:rPr lang="en-US" baseline="30000" dirty="0" smtClean="0">
                <a:sym typeface="Symbol"/>
              </a:rPr>
              <a:t></a:t>
            </a:r>
            <a:r>
              <a:rPr lang="en-US" dirty="0" smtClean="0"/>
              <a:t> </a:t>
            </a:r>
            <a:r>
              <a:rPr lang="en-US" dirty="0"/>
              <a:t>Office </a:t>
            </a:r>
            <a:r>
              <a:rPr lang="en-US" dirty="0" smtClean="0"/>
              <a:t>files</a:t>
            </a:r>
          </a:p>
          <a:p>
            <a:pPr>
              <a:spcBef>
                <a:spcPts val="1200"/>
              </a:spcBef>
            </a:pPr>
            <a:r>
              <a:rPr lang="en-US" dirty="0" smtClean="0"/>
              <a:t>Edit existing </a:t>
            </a:r>
            <a:r>
              <a:rPr lang="en-US" dirty="0">
                <a:solidFill>
                  <a:prstClr val="black"/>
                </a:solidFill>
              </a:rPr>
              <a:t>Microsoft</a:t>
            </a:r>
            <a:r>
              <a:rPr lang="en-US" baseline="30000" dirty="0">
                <a:solidFill>
                  <a:prstClr val="black"/>
                </a:solidFill>
                <a:sym typeface="Symbol"/>
              </a:rPr>
              <a:t></a:t>
            </a:r>
            <a:r>
              <a:rPr lang="en-US" dirty="0">
                <a:solidFill>
                  <a:prstClr val="black"/>
                </a:solidFill>
              </a:rPr>
              <a:t> Office </a:t>
            </a:r>
            <a:r>
              <a:rPr lang="en-US" dirty="0" smtClean="0">
                <a:solidFill>
                  <a:prstClr val="black"/>
                </a:solidFill>
              </a:rPr>
              <a:t>files to improve their accessibility</a:t>
            </a:r>
            <a:endParaRPr lang="en-US" dirty="0" smtClean="0"/>
          </a:p>
          <a:p>
            <a:pPr>
              <a:spcBef>
                <a:spcPts val="1200"/>
              </a:spcBef>
            </a:pPr>
            <a:r>
              <a:rPr lang="en-US" dirty="0" smtClean="0"/>
              <a:t>Test the accessibility of </a:t>
            </a:r>
            <a:r>
              <a:rPr lang="en-US" dirty="0" smtClean="0">
                <a:solidFill>
                  <a:prstClr val="black"/>
                </a:solidFill>
              </a:rPr>
              <a:t>Microsoft</a:t>
            </a:r>
            <a:r>
              <a:rPr lang="en-US" baseline="30000" dirty="0">
                <a:solidFill>
                  <a:prstClr val="black"/>
                </a:solidFill>
                <a:sym typeface="Symbol"/>
              </a:rPr>
              <a:t></a:t>
            </a:r>
            <a:r>
              <a:rPr lang="en-US" dirty="0">
                <a:solidFill>
                  <a:prstClr val="black"/>
                </a:solidFill>
              </a:rPr>
              <a:t> Office </a:t>
            </a:r>
            <a:r>
              <a:rPr lang="en-US" dirty="0" smtClean="0">
                <a:solidFill>
                  <a:prstClr val="black"/>
                </a:solidFill>
              </a:rPr>
              <a:t>files</a:t>
            </a:r>
            <a:endParaRPr lang="en-US" dirty="0"/>
          </a:p>
        </p:txBody>
      </p:sp>
    </p:spTree>
    <p:extLst>
      <p:ext uri="{BB962C8B-B14F-4D97-AF65-F5344CB8AC3E}">
        <p14:creationId xmlns:p14="http://schemas.microsoft.com/office/powerpoint/2010/main" val="26210764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Starts at the Source</a:t>
            </a:r>
            <a:endParaRPr lang="en-US" dirty="0"/>
          </a:p>
        </p:txBody>
      </p:sp>
      <p:sp>
        <p:nvSpPr>
          <p:cNvPr id="4" name="Content Placeholder 2"/>
          <p:cNvSpPr>
            <a:spLocks noGrp="1"/>
          </p:cNvSpPr>
          <p:nvPr>
            <p:ph idx="1"/>
          </p:nvPr>
        </p:nvSpPr>
        <p:spPr/>
        <p:txBody>
          <a:bodyPr/>
          <a:lstStyle/>
          <a:p>
            <a:pPr marL="118872" indent="0" algn="ctr">
              <a:buNone/>
            </a:pPr>
            <a:r>
              <a:rPr lang="en-US" b="1" dirty="0" smtClean="0"/>
              <a:t>Incorrect Assumption:</a:t>
            </a:r>
          </a:p>
          <a:p>
            <a:pPr marL="118872" indent="0" algn="ctr">
              <a:buNone/>
            </a:pPr>
            <a:endParaRPr lang="en-US" sz="1800" b="1" dirty="0" smtClean="0"/>
          </a:p>
          <a:p>
            <a:pPr marL="118872" indent="0">
              <a:buNone/>
            </a:pPr>
            <a:r>
              <a:rPr lang="en-US" dirty="0" smtClean="0"/>
              <a:t>Word files don’t need to be</a:t>
            </a:r>
            <a:r>
              <a:rPr lang="en-US" dirty="0" smtClean="0">
                <a:latin typeface="Arial Narrow" panose="020B0606020202030204" pitchFamily="34" charset="0"/>
                <a:ea typeface="Adobe Fan Heiti Std B" pitchFamily="34" charset="-128"/>
                <a:cs typeface="Arial" panose="020B0604020202020204" pitchFamily="34" charset="0"/>
              </a:rPr>
              <a:t>§</a:t>
            </a:r>
            <a:r>
              <a:rPr lang="en-US" dirty="0" smtClean="0"/>
              <a:t>508-compliant </a:t>
            </a:r>
            <a:endParaRPr lang="en-US" dirty="0"/>
          </a:p>
        </p:txBody>
      </p:sp>
    </p:spTree>
    <p:extLst>
      <p:ext uri="{BB962C8B-B14F-4D97-AF65-F5344CB8AC3E}">
        <p14:creationId xmlns:p14="http://schemas.microsoft.com/office/powerpoint/2010/main" val="5830715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Basic Design Considerations</a:t>
            </a:r>
            <a:endParaRPr lang="en-US" dirty="0"/>
          </a:p>
        </p:txBody>
      </p:sp>
    </p:spTree>
    <p:extLst>
      <p:ext uri="{BB962C8B-B14F-4D97-AF65-F5344CB8AC3E}">
        <p14:creationId xmlns:p14="http://schemas.microsoft.com/office/powerpoint/2010/main" val="619792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Design Considerations</a:t>
            </a:r>
            <a:endParaRPr lang="en-US" dirty="0"/>
          </a:p>
        </p:txBody>
      </p:sp>
      <p:sp>
        <p:nvSpPr>
          <p:cNvPr id="3" name="Content Placeholder 2"/>
          <p:cNvSpPr>
            <a:spLocks noGrp="1"/>
          </p:cNvSpPr>
          <p:nvPr>
            <p:ph sz="half" idx="1"/>
          </p:nvPr>
        </p:nvSpPr>
        <p:spPr/>
        <p:txBody>
          <a:bodyPr/>
          <a:lstStyle/>
          <a:p>
            <a:r>
              <a:rPr lang="en-US" dirty="0" smtClean="0"/>
              <a:t>Alt Text</a:t>
            </a:r>
          </a:p>
          <a:p>
            <a:r>
              <a:rPr lang="en-US" dirty="0" smtClean="0"/>
              <a:t>Headings and Styles</a:t>
            </a:r>
          </a:p>
          <a:p>
            <a:r>
              <a:rPr lang="en-US" dirty="0" smtClean="0"/>
              <a:t>Color Contrast</a:t>
            </a:r>
          </a:p>
          <a:p>
            <a:r>
              <a:rPr lang="en-US" dirty="0" smtClean="0"/>
              <a:t>Text Size/Resolution</a:t>
            </a:r>
          </a:p>
          <a:p>
            <a:r>
              <a:rPr lang="en-US" dirty="0" smtClean="0"/>
              <a:t>Reading Order</a:t>
            </a:r>
            <a:endParaRPr lang="en-US" dirty="0"/>
          </a:p>
        </p:txBody>
      </p:sp>
      <p:sp>
        <p:nvSpPr>
          <p:cNvPr id="4" name="Content Placeholder 3"/>
          <p:cNvSpPr>
            <a:spLocks noGrp="1"/>
          </p:cNvSpPr>
          <p:nvPr>
            <p:ph sz="half" idx="2"/>
          </p:nvPr>
        </p:nvSpPr>
        <p:spPr/>
        <p:txBody>
          <a:bodyPr/>
          <a:lstStyle/>
          <a:p>
            <a:r>
              <a:rPr lang="en-US" dirty="0" smtClean="0"/>
              <a:t>Text Formatting</a:t>
            </a:r>
          </a:p>
          <a:p>
            <a:r>
              <a:rPr lang="en-US" dirty="0" smtClean="0"/>
              <a:t>Tables</a:t>
            </a:r>
          </a:p>
          <a:p>
            <a:r>
              <a:rPr lang="en-US" dirty="0" smtClean="0"/>
              <a:t>Lists</a:t>
            </a:r>
          </a:p>
          <a:p>
            <a:r>
              <a:rPr lang="en-US" dirty="0" smtClean="0"/>
              <a:t>Hyperlinks</a:t>
            </a:r>
            <a:endParaRPr lang="en-US" dirty="0"/>
          </a:p>
        </p:txBody>
      </p:sp>
    </p:spTree>
    <p:extLst>
      <p:ext uri="{BB962C8B-B14F-4D97-AF65-F5344CB8AC3E}">
        <p14:creationId xmlns:p14="http://schemas.microsoft.com/office/powerpoint/2010/main" val="3972546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Accessibility Fundamentals</a:t>
            </a:r>
            <a:endParaRPr lang="en-US" dirty="0"/>
          </a:p>
        </p:txBody>
      </p:sp>
      <p:sp>
        <p:nvSpPr>
          <p:cNvPr id="5" name="Text Placeholder 4"/>
          <p:cNvSpPr>
            <a:spLocks noGrp="1"/>
          </p:cNvSpPr>
          <p:nvPr>
            <p:ph type="body" idx="1"/>
          </p:nvPr>
        </p:nvSpPr>
        <p:spPr/>
        <p:txBody>
          <a:bodyPr/>
          <a:lstStyle/>
          <a:p>
            <a:r>
              <a:rPr lang="en-US" dirty="0" smtClean="0"/>
              <a:t>Lesson ONE</a:t>
            </a:r>
            <a:endParaRPr lang="en-US" dirty="0"/>
          </a:p>
        </p:txBody>
      </p:sp>
    </p:spTree>
    <p:extLst>
      <p:ext uri="{BB962C8B-B14F-4D97-AF65-F5344CB8AC3E}">
        <p14:creationId xmlns:p14="http://schemas.microsoft.com/office/powerpoint/2010/main" val="27369868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Text</a:t>
            </a:r>
            <a:endParaRPr lang="en-US"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t="4248"/>
          <a:stretch/>
        </p:blipFill>
        <p:spPr>
          <a:xfrm>
            <a:off x="1295400" y="1658815"/>
            <a:ext cx="7086600" cy="4970585"/>
          </a:xfrm>
          <a:prstGeom prst="rect">
            <a:avLst/>
          </a:prstGeom>
        </p:spPr>
      </p:pic>
    </p:spTree>
    <p:extLst>
      <p:ext uri="{BB962C8B-B14F-4D97-AF65-F5344CB8AC3E}">
        <p14:creationId xmlns:p14="http://schemas.microsoft.com/office/powerpoint/2010/main" val="2454048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Text</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441" r="3616"/>
          <a:stretch/>
        </p:blipFill>
        <p:spPr>
          <a:xfrm>
            <a:off x="1312985" y="1565031"/>
            <a:ext cx="6307015" cy="5064369"/>
          </a:xfrm>
          <a:prstGeom prst="rect">
            <a:avLst/>
          </a:prstGeom>
        </p:spPr>
      </p:pic>
    </p:spTree>
    <p:extLst>
      <p:ext uri="{BB962C8B-B14F-4D97-AF65-F5344CB8AC3E}">
        <p14:creationId xmlns:p14="http://schemas.microsoft.com/office/powerpoint/2010/main" val="2590730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Text</a:t>
            </a:r>
            <a:endParaRPr lang="en-US" dirty="0"/>
          </a:p>
        </p:txBody>
      </p:sp>
      <p:sp>
        <p:nvSpPr>
          <p:cNvPr id="3" name="Content Placeholder 2"/>
          <p:cNvSpPr>
            <a:spLocks noGrp="1"/>
          </p:cNvSpPr>
          <p:nvPr>
            <p:ph idx="1"/>
          </p:nvPr>
        </p:nvSpPr>
        <p:spPr/>
        <p:txBody>
          <a:bodyPr/>
          <a:lstStyle/>
          <a:p>
            <a:pPr marL="118872" indent="0" algn="ctr">
              <a:buNone/>
            </a:pPr>
            <a:r>
              <a:rPr lang="en-US" b="1" dirty="0" smtClean="0"/>
              <a:t>Shapes and SmartArt</a:t>
            </a:r>
            <a:endParaRPr lang="en-US" b="1" dirty="0"/>
          </a:p>
        </p:txBody>
      </p:sp>
      <p:grpSp>
        <p:nvGrpSpPr>
          <p:cNvPr id="10" name="Group 9"/>
          <p:cNvGrpSpPr/>
          <p:nvPr/>
        </p:nvGrpSpPr>
        <p:grpSpPr>
          <a:xfrm>
            <a:off x="1981200" y="2514600"/>
            <a:ext cx="5143500" cy="4114800"/>
            <a:chOff x="1787857" y="2135846"/>
            <a:chExt cx="5527343" cy="4465908"/>
          </a:xfrm>
        </p:grpSpPr>
        <p:sp>
          <p:nvSpPr>
            <p:cNvPr id="12" name="Freeform 11"/>
            <p:cNvSpPr/>
            <p:nvPr/>
          </p:nvSpPr>
          <p:spPr>
            <a:xfrm>
              <a:off x="3387715" y="2135846"/>
              <a:ext cx="2368568" cy="2029752"/>
            </a:xfrm>
            <a:custGeom>
              <a:avLst/>
              <a:gdLst>
                <a:gd name="connsiteX0" fmla="*/ 0 w 2368568"/>
                <a:gd name="connsiteY0" fmla="*/ 1014876 h 2029752"/>
                <a:gd name="connsiteX1" fmla="*/ 1184284 w 2368568"/>
                <a:gd name="connsiteY1" fmla="*/ 0 h 2029752"/>
                <a:gd name="connsiteX2" fmla="*/ 2368568 w 2368568"/>
                <a:gd name="connsiteY2" fmla="*/ 1014876 h 2029752"/>
                <a:gd name="connsiteX3" fmla="*/ 1184284 w 2368568"/>
                <a:gd name="connsiteY3" fmla="*/ 2029752 h 2029752"/>
                <a:gd name="connsiteX4" fmla="*/ 0 w 2368568"/>
                <a:gd name="connsiteY4" fmla="*/ 1014876 h 2029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568" h="2029752">
                  <a:moveTo>
                    <a:pt x="0" y="1014876"/>
                  </a:moveTo>
                  <a:cubicBezTo>
                    <a:pt x="0" y="454375"/>
                    <a:pt x="530222" y="0"/>
                    <a:pt x="1184284" y="0"/>
                  </a:cubicBezTo>
                  <a:cubicBezTo>
                    <a:pt x="1838346" y="0"/>
                    <a:pt x="2368568" y="454375"/>
                    <a:pt x="2368568" y="1014876"/>
                  </a:cubicBezTo>
                  <a:cubicBezTo>
                    <a:pt x="2368568" y="1575377"/>
                    <a:pt x="1838346" y="2029752"/>
                    <a:pt x="1184284" y="2029752"/>
                  </a:cubicBezTo>
                  <a:cubicBezTo>
                    <a:pt x="530222" y="2029752"/>
                    <a:pt x="0" y="1575377"/>
                    <a:pt x="0" y="1014876"/>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76079" tIns="326460" rIns="376079" bIns="326460" numCol="1" spcCol="1270" anchor="ctr" anchorCtr="0">
              <a:noAutofit/>
            </a:bodyPr>
            <a:lstStyle/>
            <a:p>
              <a:pPr lvl="0" algn="ctr" defTabSz="1022350">
                <a:lnSpc>
                  <a:spcPct val="90000"/>
                </a:lnSpc>
                <a:spcBef>
                  <a:spcPct val="0"/>
                </a:spcBef>
                <a:spcAft>
                  <a:spcPct val="35000"/>
                </a:spcAft>
              </a:pPr>
              <a:r>
                <a:rPr lang="en-US" kern="1200" dirty="0" smtClean="0"/>
                <a:t>Environment</a:t>
              </a:r>
              <a:endParaRPr lang="en-US" sz="2300" kern="1200" dirty="0"/>
            </a:p>
          </p:txBody>
        </p:sp>
        <p:sp>
          <p:nvSpPr>
            <p:cNvPr id="13" name="Freeform 12"/>
            <p:cNvSpPr/>
            <p:nvPr/>
          </p:nvSpPr>
          <p:spPr>
            <a:xfrm>
              <a:off x="4946632" y="4572002"/>
              <a:ext cx="2368568" cy="2029752"/>
            </a:xfrm>
            <a:custGeom>
              <a:avLst/>
              <a:gdLst>
                <a:gd name="connsiteX0" fmla="*/ 0 w 2368568"/>
                <a:gd name="connsiteY0" fmla="*/ 1014876 h 2029752"/>
                <a:gd name="connsiteX1" fmla="*/ 1184284 w 2368568"/>
                <a:gd name="connsiteY1" fmla="*/ 0 h 2029752"/>
                <a:gd name="connsiteX2" fmla="*/ 2368568 w 2368568"/>
                <a:gd name="connsiteY2" fmla="*/ 1014876 h 2029752"/>
                <a:gd name="connsiteX3" fmla="*/ 1184284 w 2368568"/>
                <a:gd name="connsiteY3" fmla="*/ 2029752 h 2029752"/>
                <a:gd name="connsiteX4" fmla="*/ 0 w 2368568"/>
                <a:gd name="connsiteY4" fmla="*/ 1014876 h 2029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568" h="2029752">
                  <a:moveTo>
                    <a:pt x="0" y="1014876"/>
                  </a:moveTo>
                  <a:cubicBezTo>
                    <a:pt x="0" y="454375"/>
                    <a:pt x="530222" y="0"/>
                    <a:pt x="1184284" y="0"/>
                  </a:cubicBezTo>
                  <a:cubicBezTo>
                    <a:pt x="1838346" y="0"/>
                    <a:pt x="2368568" y="454375"/>
                    <a:pt x="2368568" y="1014876"/>
                  </a:cubicBezTo>
                  <a:cubicBezTo>
                    <a:pt x="2368568" y="1575377"/>
                    <a:pt x="1838346" y="2029752"/>
                    <a:pt x="1184284" y="2029752"/>
                  </a:cubicBezTo>
                  <a:cubicBezTo>
                    <a:pt x="530222" y="2029752"/>
                    <a:pt x="0" y="1575377"/>
                    <a:pt x="0" y="1014876"/>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376079" tIns="326460" rIns="376079" bIns="326460" numCol="1" spcCol="1270" anchor="ctr" anchorCtr="0">
              <a:noAutofit/>
            </a:bodyPr>
            <a:lstStyle/>
            <a:p>
              <a:pPr lvl="0" algn="ctr" defTabSz="1022350">
                <a:lnSpc>
                  <a:spcPct val="90000"/>
                </a:lnSpc>
                <a:spcBef>
                  <a:spcPct val="0"/>
                </a:spcBef>
                <a:spcAft>
                  <a:spcPct val="35000"/>
                </a:spcAft>
              </a:pPr>
              <a:r>
                <a:rPr lang="en-US" kern="1200" dirty="0" smtClean="0"/>
                <a:t>Human Capability</a:t>
              </a:r>
              <a:endParaRPr lang="en-US" kern="1200" dirty="0"/>
            </a:p>
          </p:txBody>
        </p:sp>
        <p:sp>
          <p:nvSpPr>
            <p:cNvPr id="14" name="Freeform 13"/>
            <p:cNvSpPr/>
            <p:nvPr/>
          </p:nvSpPr>
          <p:spPr>
            <a:xfrm>
              <a:off x="1787857" y="4572002"/>
              <a:ext cx="2368568" cy="2029752"/>
            </a:xfrm>
            <a:custGeom>
              <a:avLst/>
              <a:gdLst>
                <a:gd name="connsiteX0" fmla="*/ 0 w 2368568"/>
                <a:gd name="connsiteY0" fmla="*/ 1014876 h 2029752"/>
                <a:gd name="connsiteX1" fmla="*/ 1184284 w 2368568"/>
                <a:gd name="connsiteY1" fmla="*/ 0 h 2029752"/>
                <a:gd name="connsiteX2" fmla="*/ 2368568 w 2368568"/>
                <a:gd name="connsiteY2" fmla="*/ 1014876 h 2029752"/>
                <a:gd name="connsiteX3" fmla="*/ 1184284 w 2368568"/>
                <a:gd name="connsiteY3" fmla="*/ 2029752 h 2029752"/>
                <a:gd name="connsiteX4" fmla="*/ 0 w 2368568"/>
                <a:gd name="connsiteY4" fmla="*/ 1014876 h 2029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8568" h="2029752">
                  <a:moveTo>
                    <a:pt x="0" y="1014876"/>
                  </a:moveTo>
                  <a:cubicBezTo>
                    <a:pt x="0" y="454375"/>
                    <a:pt x="530222" y="0"/>
                    <a:pt x="1184284" y="0"/>
                  </a:cubicBezTo>
                  <a:cubicBezTo>
                    <a:pt x="1838346" y="0"/>
                    <a:pt x="2368568" y="454375"/>
                    <a:pt x="2368568" y="1014876"/>
                  </a:cubicBezTo>
                  <a:cubicBezTo>
                    <a:pt x="2368568" y="1575377"/>
                    <a:pt x="1838346" y="2029752"/>
                    <a:pt x="1184284" y="2029752"/>
                  </a:cubicBezTo>
                  <a:cubicBezTo>
                    <a:pt x="530222" y="2029752"/>
                    <a:pt x="0" y="1575377"/>
                    <a:pt x="0" y="1014876"/>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376079" tIns="326460" rIns="376079" bIns="326460" numCol="1" spcCol="1270" anchor="ctr" anchorCtr="0">
              <a:noAutofit/>
            </a:bodyPr>
            <a:lstStyle/>
            <a:p>
              <a:pPr lvl="0" algn="ctr" defTabSz="1022350">
                <a:lnSpc>
                  <a:spcPct val="90000"/>
                </a:lnSpc>
                <a:spcBef>
                  <a:spcPct val="0"/>
                </a:spcBef>
                <a:spcAft>
                  <a:spcPct val="35000"/>
                </a:spcAft>
              </a:pPr>
              <a:r>
                <a:rPr lang="en-US" kern="1200" dirty="0" smtClean="0"/>
                <a:t>Technology</a:t>
              </a:r>
              <a:endParaRPr lang="en-US" sz="2300" kern="1200" dirty="0"/>
            </a:p>
          </p:txBody>
        </p:sp>
        <p:sp>
          <p:nvSpPr>
            <p:cNvPr id="11" name="Freeform 10"/>
            <p:cNvSpPr/>
            <p:nvPr/>
          </p:nvSpPr>
          <p:spPr>
            <a:xfrm>
              <a:off x="3323828" y="3526654"/>
              <a:ext cx="2496343" cy="2496343"/>
            </a:xfrm>
            <a:custGeom>
              <a:avLst/>
              <a:gdLst>
                <a:gd name="connsiteX0" fmla="*/ 0 w 2496343"/>
                <a:gd name="connsiteY0" fmla="*/ 1248172 h 2496343"/>
                <a:gd name="connsiteX1" fmla="*/ 1248172 w 2496343"/>
                <a:gd name="connsiteY1" fmla="*/ 0 h 2496343"/>
                <a:gd name="connsiteX2" fmla="*/ 2496344 w 2496343"/>
                <a:gd name="connsiteY2" fmla="*/ 1248172 h 2496343"/>
                <a:gd name="connsiteX3" fmla="*/ 1248172 w 2496343"/>
                <a:gd name="connsiteY3" fmla="*/ 2496344 h 2496343"/>
                <a:gd name="connsiteX4" fmla="*/ 0 w 2496343"/>
                <a:gd name="connsiteY4" fmla="*/ 1248172 h 2496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6343" h="2496343">
                  <a:moveTo>
                    <a:pt x="0" y="1248172"/>
                  </a:moveTo>
                  <a:cubicBezTo>
                    <a:pt x="0" y="558826"/>
                    <a:pt x="558826" y="0"/>
                    <a:pt x="1248172" y="0"/>
                  </a:cubicBezTo>
                  <a:cubicBezTo>
                    <a:pt x="1937518" y="0"/>
                    <a:pt x="2496344" y="558826"/>
                    <a:pt x="2496344" y="1248172"/>
                  </a:cubicBezTo>
                  <a:cubicBezTo>
                    <a:pt x="2496344" y="1937518"/>
                    <a:pt x="1937518" y="2496344"/>
                    <a:pt x="1248172" y="2496344"/>
                  </a:cubicBezTo>
                  <a:cubicBezTo>
                    <a:pt x="558826" y="2496344"/>
                    <a:pt x="0" y="1937518"/>
                    <a:pt x="0" y="1248172"/>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26541" tIns="426541" rIns="426541" bIns="426541" numCol="1" spcCol="1270" anchor="ctr" anchorCtr="0">
              <a:noAutofit/>
            </a:bodyPr>
            <a:lstStyle/>
            <a:p>
              <a:pPr lvl="0" algn="ctr" defTabSz="2133600">
                <a:lnSpc>
                  <a:spcPct val="90000"/>
                </a:lnSpc>
                <a:spcBef>
                  <a:spcPct val="0"/>
                </a:spcBef>
                <a:spcAft>
                  <a:spcPct val="35000"/>
                </a:spcAft>
              </a:pPr>
              <a:r>
                <a:rPr lang="en-US" sz="3600" kern="1200" dirty="0" smtClean="0"/>
                <a:t>Ability</a:t>
              </a:r>
              <a:endParaRPr lang="en-US" sz="3600" kern="1200" dirty="0"/>
            </a:p>
          </p:txBody>
        </p:sp>
      </p:grpSp>
    </p:spTree>
    <p:extLst>
      <p:ext uri="{BB962C8B-B14F-4D97-AF65-F5344CB8AC3E}">
        <p14:creationId xmlns:p14="http://schemas.microsoft.com/office/powerpoint/2010/main" val="151853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Order</a:t>
            </a:r>
            <a:endParaRPr lang="en-US" dirty="0"/>
          </a:p>
        </p:txBody>
      </p:sp>
      <p:sp>
        <p:nvSpPr>
          <p:cNvPr id="3" name="Content Placeholder 2"/>
          <p:cNvSpPr>
            <a:spLocks noGrp="1"/>
          </p:cNvSpPr>
          <p:nvPr>
            <p:ph idx="1"/>
          </p:nvPr>
        </p:nvSpPr>
        <p:spPr/>
        <p:txBody>
          <a:bodyPr/>
          <a:lstStyle/>
          <a:p>
            <a:pPr marL="118872" indent="0">
              <a:buNone/>
            </a:pPr>
            <a:r>
              <a:rPr lang="en-US" dirty="0" smtClean="0"/>
              <a:t>The following can cause problems for screen readers:</a:t>
            </a:r>
          </a:p>
          <a:p>
            <a:pPr marL="118872" indent="0">
              <a:buNone/>
            </a:pPr>
            <a:endParaRPr lang="en-US" dirty="0" smtClean="0"/>
          </a:p>
          <a:p>
            <a:r>
              <a:rPr lang="en-US" dirty="0" smtClean="0"/>
              <a:t>Text Boxes</a:t>
            </a:r>
            <a:endParaRPr lang="en-US" b="1" dirty="0" smtClean="0"/>
          </a:p>
          <a:p>
            <a:r>
              <a:rPr lang="en-US" dirty="0" smtClean="0"/>
              <a:t>“Floating” elements</a:t>
            </a:r>
          </a:p>
          <a:p>
            <a:r>
              <a:rPr lang="en-US" dirty="0" smtClean="0"/>
              <a:t>WordArt</a:t>
            </a:r>
          </a:p>
          <a:p>
            <a:endParaRPr lang="en-US" dirty="0"/>
          </a:p>
          <a:p>
            <a:pPr marL="118872" indent="0" algn="ctr">
              <a:buNone/>
            </a:pPr>
            <a:r>
              <a:rPr lang="en-US" dirty="0" smtClean="0"/>
              <a:t>Make sure you </a:t>
            </a:r>
            <a:r>
              <a:rPr lang="en-US" i="1" dirty="0" smtClean="0"/>
              <a:t>need</a:t>
            </a:r>
            <a:r>
              <a:rPr lang="en-US" dirty="0" smtClean="0"/>
              <a:t> them before using them.</a:t>
            </a:r>
          </a:p>
        </p:txBody>
      </p:sp>
    </p:spTree>
    <p:extLst>
      <p:ext uri="{BB962C8B-B14F-4D97-AF65-F5344CB8AC3E}">
        <p14:creationId xmlns:p14="http://schemas.microsoft.com/office/powerpoint/2010/main" val="229135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Headings and Styles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3675128"/>
            <a:ext cx="8229600" cy="825369"/>
          </a:xfrm>
          <a:ln>
            <a:solidFill>
              <a:schemeClr val="tx1"/>
            </a:solidFill>
          </a:ln>
        </p:spPr>
      </p:pic>
      <p:sp>
        <p:nvSpPr>
          <p:cNvPr id="5" name="Rectangle 4"/>
          <p:cNvSpPr/>
          <p:nvPr/>
        </p:nvSpPr>
        <p:spPr>
          <a:xfrm>
            <a:off x="4343400" y="3886200"/>
            <a:ext cx="3200400" cy="609600"/>
          </a:xfrm>
          <a:prstGeom prst="rect">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97356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Formatting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0887939"/>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78842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Formatting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122025"/>
            <a:ext cx="8229600" cy="3931574"/>
          </a:xfrm>
          <a:ln>
            <a:solidFill>
              <a:schemeClr val="tx1"/>
            </a:solidFill>
          </a:ln>
        </p:spPr>
      </p:pic>
    </p:spTree>
    <p:extLst>
      <p:ext uri="{BB962C8B-B14F-4D97-AF65-F5344CB8AC3E}">
        <p14:creationId xmlns:p14="http://schemas.microsoft.com/office/powerpoint/2010/main" val="4119021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a:t>
            </a:r>
            <a:endParaRPr lang="en-US" dirty="0"/>
          </a:p>
        </p:txBody>
      </p:sp>
      <p:sp>
        <p:nvSpPr>
          <p:cNvPr id="3" name="Content Placeholder 2"/>
          <p:cNvSpPr>
            <a:spLocks noGrp="1"/>
          </p:cNvSpPr>
          <p:nvPr>
            <p:ph idx="1"/>
          </p:nvPr>
        </p:nvSpPr>
        <p:spPr/>
        <p:txBody>
          <a:bodyPr/>
          <a:lstStyle/>
          <a:p>
            <a:pPr marL="118872" indent="0" algn="ctr">
              <a:buNone/>
            </a:pPr>
            <a:r>
              <a:rPr lang="en-US" dirty="0" smtClean="0"/>
              <a:t>Add tables using </a:t>
            </a:r>
            <a:r>
              <a:rPr lang="en-US" b="1" dirty="0" smtClean="0"/>
              <a:t>Insert Table</a:t>
            </a:r>
            <a:r>
              <a:rPr lang="en-US" dirty="0" smtClean="0"/>
              <a:t>, not </a:t>
            </a:r>
            <a:r>
              <a:rPr lang="en-US" b="1" dirty="0" smtClean="0"/>
              <a:t>Draw Table</a:t>
            </a:r>
          </a:p>
          <a:p>
            <a:endParaRPr lang="en-US"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4808" b="36649"/>
          <a:stretch/>
        </p:blipFill>
        <p:spPr>
          <a:xfrm>
            <a:off x="2641552" y="2772962"/>
            <a:ext cx="3860896" cy="3704037"/>
          </a:xfrm>
          <a:prstGeom prst="rect">
            <a:avLst/>
          </a:prstGeom>
          <a:ln>
            <a:solidFill>
              <a:schemeClr val="tx1"/>
            </a:solidFill>
          </a:ln>
        </p:spPr>
      </p:pic>
    </p:spTree>
    <p:extLst>
      <p:ext uri="{BB962C8B-B14F-4D97-AF65-F5344CB8AC3E}">
        <p14:creationId xmlns:p14="http://schemas.microsoft.com/office/powerpoint/2010/main" val="22970298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Tables</a:t>
            </a:r>
            <a:endParaRPr lang="en-US" dirty="0"/>
          </a:p>
        </p:txBody>
      </p:sp>
      <p:sp>
        <p:nvSpPr>
          <p:cNvPr id="3" name="Content Placeholder 2"/>
          <p:cNvSpPr>
            <a:spLocks noGrp="1"/>
          </p:cNvSpPr>
          <p:nvPr>
            <p:ph idx="1"/>
          </p:nvPr>
        </p:nvSpPr>
        <p:spPr/>
        <p:txBody>
          <a:bodyPr/>
          <a:lstStyle/>
          <a:p>
            <a:pPr marL="118872" indent="0" algn="ctr">
              <a:buNone/>
            </a:pPr>
            <a:r>
              <a:rPr lang="en-US" dirty="0" smtClean="0"/>
              <a:t>Assign a header column and/or row, if applicable</a:t>
            </a:r>
          </a:p>
          <a:p>
            <a:pPr marL="118872" indent="0">
              <a:buNone/>
            </a:pP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21667" b="50000"/>
          <a:stretch/>
        </p:blipFill>
        <p:spPr>
          <a:xfrm>
            <a:off x="277720" y="3196883"/>
            <a:ext cx="8588560" cy="2946607"/>
          </a:xfrm>
          <a:prstGeom prst="rect">
            <a:avLst/>
          </a:prstGeom>
          <a:ln>
            <a:solidFill>
              <a:schemeClr val="tx1"/>
            </a:solidFill>
          </a:ln>
        </p:spPr>
      </p:pic>
      <p:sp>
        <p:nvSpPr>
          <p:cNvPr id="5" name="Rectangle 4"/>
          <p:cNvSpPr/>
          <p:nvPr/>
        </p:nvSpPr>
        <p:spPr>
          <a:xfrm>
            <a:off x="4648200" y="3077882"/>
            <a:ext cx="1447800" cy="427318"/>
          </a:xfrm>
          <a:prstGeom prst="rect">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77720" y="3534795"/>
            <a:ext cx="1551080" cy="580005"/>
          </a:xfrm>
          <a:prstGeom prst="rect">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2443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654" r="7692" b="46392"/>
          <a:stretch/>
        </p:blipFill>
        <p:spPr>
          <a:xfrm>
            <a:off x="304800" y="3079377"/>
            <a:ext cx="8546290" cy="3315094"/>
          </a:xfrm>
          <a:prstGeom prst="rect">
            <a:avLst/>
          </a:prstGeom>
          <a:ln>
            <a:solidFill>
              <a:schemeClr val="tx1"/>
            </a:solidFill>
          </a:ln>
        </p:spPr>
      </p:pic>
      <p:sp>
        <p:nvSpPr>
          <p:cNvPr id="2" name="Title 1"/>
          <p:cNvSpPr>
            <a:spLocks noGrp="1"/>
          </p:cNvSpPr>
          <p:nvPr>
            <p:ph type="title"/>
          </p:nvPr>
        </p:nvSpPr>
        <p:spPr/>
        <p:txBody>
          <a:bodyPr/>
          <a:lstStyle/>
          <a:p>
            <a:r>
              <a:rPr lang="en-US" dirty="0" smtClean="0"/>
              <a:t>Tables</a:t>
            </a:r>
            <a:endParaRPr lang="en-US" dirty="0"/>
          </a:p>
        </p:txBody>
      </p:sp>
      <p:sp>
        <p:nvSpPr>
          <p:cNvPr id="3" name="Content Placeholder 2"/>
          <p:cNvSpPr>
            <a:spLocks noGrp="1"/>
          </p:cNvSpPr>
          <p:nvPr>
            <p:ph idx="1"/>
          </p:nvPr>
        </p:nvSpPr>
        <p:spPr/>
        <p:txBody>
          <a:bodyPr/>
          <a:lstStyle/>
          <a:p>
            <a:pPr marL="118872" lvl="0" indent="0" algn="ctr">
              <a:buClr>
                <a:srgbClr val="F0AD00"/>
              </a:buClr>
              <a:buNone/>
            </a:pPr>
            <a:r>
              <a:rPr lang="en-US" dirty="0">
                <a:solidFill>
                  <a:prstClr val="black"/>
                </a:solidFill>
              </a:rPr>
              <a:t>Assign a header column and/or row, if applicable</a:t>
            </a:r>
          </a:p>
          <a:p>
            <a:pPr marL="118872" indent="0">
              <a:buNone/>
            </a:pPr>
            <a:endParaRPr lang="en-US" dirty="0"/>
          </a:p>
        </p:txBody>
      </p:sp>
      <p:sp>
        <p:nvSpPr>
          <p:cNvPr id="5" name="Rectangle 4"/>
          <p:cNvSpPr/>
          <p:nvPr/>
        </p:nvSpPr>
        <p:spPr>
          <a:xfrm>
            <a:off x="3810000" y="2971800"/>
            <a:ext cx="1447800" cy="427318"/>
          </a:xfrm>
          <a:prstGeom prst="rect">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162800" y="3352800"/>
            <a:ext cx="762000" cy="808318"/>
          </a:xfrm>
          <a:prstGeom prst="rect">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028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You Will Learn</a:t>
            </a:r>
            <a:endParaRPr lang="en-US" dirty="0"/>
          </a:p>
        </p:txBody>
      </p:sp>
      <p:sp>
        <p:nvSpPr>
          <p:cNvPr id="5" name="Content Placeholder 4"/>
          <p:cNvSpPr>
            <a:spLocks noGrp="1"/>
          </p:cNvSpPr>
          <p:nvPr>
            <p:ph idx="1"/>
          </p:nvPr>
        </p:nvSpPr>
        <p:spPr/>
        <p:txBody>
          <a:bodyPr>
            <a:normAutofit fontScale="92500"/>
          </a:bodyPr>
          <a:lstStyle/>
          <a:p>
            <a:pPr>
              <a:spcBef>
                <a:spcPts val="1200"/>
              </a:spcBef>
            </a:pPr>
            <a:r>
              <a:rPr lang="en-US" dirty="0" smtClean="0"/>
              <a:t>Describe the types of disabilities that require assistive technologies to read digital documents</a:t>
            </a:r>
          </a:p>
          <a:p>
            <a:pPr>
              <a:spcBef>
                <a:spcPts val="1200"/>
              </a:spcBef>
            </a:pPr>
            <a:r>
              <a:rPr lang="en-US" dirty="0" smtClean="0"/>
              <a:t>Identify types of assistive technologies for reading digital documents</a:t>
            </a:r>
          </a:p>
          <a:p>
            <a:pPr>
              <a:spcBef>
                <a:spcPts val="1200"/>
              </a:spcBef>
            </a:pPr>
            <a:r>
              <a:rPr lang="en-US" dirty="0" smtClean="0"/>
              <a:t>Explain basic design considerations for creating accessible documents for each disability type</a:t>
            </a:r>
          </a:p>
          <a:p>
            <a:pPr>
              <a:spcBef>
                <a:spcPts val="1200"/>
              </a:spcBef>
            </a:pPr>
            <a:r>
              <a:rPr lang="en-US" dirty="0" smtClean="0"/>
              <a:t>Describe U.S. Accessibility laws as they apply to Instructional Design</a:t>
            </a:r>
            <a:endParaRPr lang="en-US" dirty="0"/>
          </a:p>
        </p:txBody>
      </p:sp>
    </p:spTree>
    <p:extLst>
      <p:ext uri="{BB962C8B-B14F-4D97-AF65-F5344CB8AC3E}">
        <p14:creationId xmlns:p14="http://schemas.microsoft.com/office/powerpoint/2010/main" val="24763735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Lists</a:t>
            </a:r>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51" y="1773238"/>
            <a:ext cx="3733697" cy="4624387"/>
          </a:xfrm>
          <a:ln>
            <a:solidFill>
              <a:schemeClr val="tx1"/>
            </a:solidFill>
          </a:ln>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00651" y="1773238"/>
            <a:ext cx="3733697" cy="4624387"/>
          </a:xfrm>
          <a:ln>
            <a:solidFill>
              <a:schemeClr val="tx1"/>
            </a:solidFill>
          </a:ln>
        </p:spPr>
      </p:pic>
      <p:sp>
        <p:nvSpPr>
          <p:cNvPr id="6" name="Oval 5"/>
          <p:cNvSpPr/>
          <p:nvPr/>
        </p:nvSpPr>
        <p:spPr>
          <a:xfrm>
            <a:off x="3810000" y="3657600"/>
            <a:ext cx="1371600"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VS</a:t>
            </a:r>
            <a:endParaRPr lang="en-US" b="1" dirty="0"/>
          </a:p>
        </p:txBody>
      </p:sp>
    </p:spTree>
    <p:extLst>
      <p:ext uri="{BB962C8B-B14F-4D97-AF65-F5344CB8AC3E}">
        <p14:creationId xmlns:p14="http://schemas.microsoft.com/office/powerpoint/2010/main" val="13879099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Hyperlinks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767228"/>
            <a:ext cx="8229600" cy="2641168"/>
          </a:xfrm>
          <a:ln>
            <a:solidFill>
              <a:schemeClr val="tx1"/>
            </a:solidFill>
          </a:ln>
        </p:spPr>
      </p:pic>
    </p:spTree>
    <p:extLst>
      <p:ext uri="{BB962C8B-B14F-4D97-AF65-F5344CB8AC3E}">
        <p14:creationId xmlns:p14="http://schemas.microsoft.com/office/powerpoint/2010/main" val="810417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Office Accessibility Check</a:t>
            </a:r>
            <a:endParaRPr lang="en-US" dirty="0"/>
          </a:p>
        </p:txBody>
      </p:sp>
    </p:spTree>
    <p:extLst>
      <p:ext uri="{BB962C8B-B14F-4D97-AF65-F5344CB8AC3E}">
        <p14:creationId xmlns:p14="http://schemas.microsoft.com/office/powerpoint/2010/main" val="19938660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Office Accessibility Check</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90543" y="1774825"/>
            <a:ext cx="5962914" cy="4625975"/>
          </a:xfrm>
          <a:ln>
            <a:solidFill>
              <a:schemeClr val="tx1"/>
            </a:solidFill>
          </a:ln>
        </p:spPr>
      </p:pic>
    </p:spTree>
    <p:extLst>
      <p:ext uri="{BB962C8B-B14F-4D97-AF65-F5344CB8AC3E}">
        <p14:creationId xmlns:p14="http://schemas.microsoft.com/office/powerpoint/2010/main" val="41004419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Office Accessibility Check</a:t>
            </a:r>
            <a:endParaRPr lang="en-US" dirty="0"/>
          </a:p>
        </p:txBody>
      </p:sp>
      <p:sp>
        <p:nvSpPr>
          <p:cNvPr id="3" name="Content Placeholder 2"/>
          <p:cNvSpPr>
            <a:spLocks noGrp="1"/>
          </p:cNvSpPr>
          <p:nvPr>
            <p:ph idx="1"/>
          </p:nvPr>
        </p:nvSpPr>
        <p:spPr>
          <a:xfrm>
            <a:off x="457200" y="1775191"/>
            <a:ext cx="8229600" cy="3254009"/>
          </a:xfrm>
        </p:spPr>
        <p:txBody>
          <a:bodyPr>
            <a:normAutofit/>
          </a:bodyPr>
          <a:lstStyle/>
          <a:p>
            <a:pPr marL="0" lvl="0" indent="0" algn="ctr">
              <a:buClrTx/>
              <a:buSzTx/>
              <a:buNone/>
            </a:pPr>
            <a:r>
              <a:rPr lang="en-US" b="1" dirty="0"/>
              <a:t>CAUTION: </a:t>
            </a:r>
            <a:endParaRPr lang="en-US" b="1" dirty="0" smtClean="0"/>
          </a:p>
          <a:p>
            <a:pPr marL="0" lvl="0" indent="0" algn="ctr">
              <a:buClrTx/>
              <a:buSzTx/>
              <a:buNone/>
            </a:pPr>
            <a:endParaRPr lang="en-US" sz="1800" b="1" dirty="0" smtClean="0"/>
          </a:p>
          <a:p>
            <a:pPr marL="0" lvl="0" indent="0" algn="ctr">
              <a:buClrTx/>
              <a:buSzTx/>
              <a:buNone/>
            </a:pPr>
            <a:r>
              <a:rPr lang="en-US" dirty="0" smtClean="0"/>
              <a:t>As </a:t>
            </a:r>
            <a:r>
              <a:rPr lang="en-US" dirty="0"/>
              <a:t>with all accessibility checkers, this is a TOOL for detecting issues. It does not ensure</a:t>
            </a:r>
            <a:r>
              <a:rPr lang="en-US" dirty="0">
                <a:latin typeface="Arial Narrow" panose="020B0606020202030204" pitchFamily="34" charset="0"/>
                <a:ea typeface="Adobe Fan Heiti Std B" pitchFamily="34" charset="-128"/>
                <a:cs typeface="Arial" panose="020B0604020202020204" pitchFamily="34" charset="0"/>
              </a:rPr>
              <a:t>§</a:t>
            </a:r>
            <a:r>
              <a:rPr lang="en-US" dirty="0"/>
              <a:t>508-compliance</a:t>
            </a:r>
            <a:r>
              <a:rPr lang="en-US" dirty="0" smtClean="0"/>
              <a:t>.</a:t>
            </a:r>
            <a:endParaRPr lang="en-US" dirty="0"/>
          </a:p>
        </p:txBody>
      </p:sp>
      <p:pic>
        <p:nvPicPr>
          <p:cNvPr id="5" name="Picture 2" descr="C:\Users\30062\AppData\Local\Microsoft\Windows\Temporary Internet Files\Content.IE5\BU1X2GZU\MC9004347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143" y="4191286"/>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3954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Conclusion</a:t>
            </a:r>
            <a:endParaRPr lang="en-US" dirty="0"/>
          </a:p>
        </p:txBody>
      </p:sp>
    </p:spTree>
    <p:extLst>
      <p:ext uri="{BB962C8B-B14F-4D97-AF65-F5344CB8AC3E}">
        <p14:creationId xmlns:p14="http://schemas.microsoft.com/office/powerpoint/2010/main" val="42717658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Troubleshooting</a:t>
            </a:r>
            <a:endParaRPr lang="en-US" dirty="0"/>
          </a:p>
        </p:txBody>
      </p:sp>
      <p:sp>
        <p:nvSpPr>
          <p:cNvPr id="3" name="Content Placeholder 2"/>
          <p:cNvSpPr>
            <a:spLocks noGrp="1"/>
          </p:cNvSpPr>
          <p:nvPr>
            <p:ph idx="1"/>
          </p:nvPr>
        </p:nvSpPr>
        <p:spPr/>
        <p:txBody>
          <a:bodyPr/>
          <a:lstStyle/>
          <a:p>
            <a:pPr marL="118872" indent="0">
              <a:buNone/>
            </a:pPr>
            <a:r>
              <a:rPr lang="en-US" dirty="0" smtClean="0"/>
              <a:t>Several checklists have already been developed to assist with the accessibility check process:</a:t>
            </a:r>
          </a:p>
          <a:p>
            <a:pPr marL="118872" indent="0">
              <a:buNone/>
            </a:pPr>
            <a:endParaRPr lang="en-US" sz="1100" dirty="0" smtClean="0"/>
          </a:p>
          <a:p>
            <a:r>
              <a:rPr lang="en-US" sz="2600" dirty="0" smtClean="0"/>
              <a:t>Section </a:t>
            </a:r>
            <a:r>
              <a:rPr lang="en-US" sz="2600" dirty="0"/>
              <a:t>508 Acceptance </a:t>
            </a:r>
            <a:r>
              <a:rPr lang="en-US" sz="2600" dirty="0" smtClean="0"/>
              <a:t>Checklist (section508.va.gov)</a:t>
            </a:r>
          </a:p>
          <a:p>
            <a:r>
              <a:rPr lang="en-US" sz="2600" dirty="0"/>
              <a:t>Word Document 508 </a:t>
            </a:r>
            <a:r>
              <a:rPr lang="en-US" sz="2600" dirty="0" smtClean="0"/>
              <a:t>Checklist (hhs.gov)</a:t>
            </a:r>
          </a:p>
          <a:p>
            <a:r>
              <a:rPr lang="en-US" sz="2600" dirty="0"/>
              <a:t>Authoring Techniques for Accessible Office </a:t>
            </a:r>
            <a:r>
              <a:rPr lang="en-US" sz="2600" dirty="0" smtClean="0"/>
              <a:t>Documents: Microsoft </a:t>
            </a:r>
            <a:r>
              <a:rPr lang="en-US" sz="2600" dirty="0"/>
              <a:t>Word </a:t>
            </a:r>
            <a:r>
              <a:rPr lang="en-US" sz="2600" dirty="0" smtClean="0"/>
              <a:t>2010 (gsa.gov)</a:t>
            </a:r>
          </a:p>
          <a:p>
            <a:r>
              <a:rPr lang="en-US" sz="2600" dirty="0" smtClean="0"/>
              <a:t>Microsoft Word 2010 508 Accessibility Checklist (ssa.gov)</a:t>
            </a:r>
          </a:p>
          <a:p>
            <a:endParaRPr lang="en-US" dirty="0"/>
          </a:p>
        </p:txBody>
      </p:sp>
      <p:sp>
        <p:nvSpPr>
          <p:cNvPr id="4" name="Text Placeholder 3"/>
          <p:cNvSpPr>
            <a:spLocks noGrp="1"/>
          </p:cNvSpPr>
          <p:nvPr>
            <p:ph type="body" sz="quarter" idx="13"/>
          </p:nvPr>
        </p:nvSpPr>
        <p:spPr/>
        <p:txBody>
          <a:bodyPr>
            <a:normAutofit/>
          </a:bodyPr>
          <a:lstStyle/>
          <a:p>
            <a:r>
              <a:rPr lang="en-US" dirty="0"/>
              <a:t>Refer </a:t>
            </a:r>
            <a:r>
              <a:rPr lang="en-US" dirty="0" smtClean="0"/>
              <a:t>to Handouts 1-4</a:t>
            </a:r>
            <a:endParaRPr lang="en-US" dirty="0"/>
          </a:p>
        </p:txBody>
      </p:sp>
    </p:spTree>
    <p:extLst>
      <p:ext uri="{BB962C8B-B14F-4D97-AF65-F5344CB8AC3E}">
        <p14:creationId xmlns:p14="http://schemas.microsoft.com/office/powerpoint/2010/main" val="37854393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Resources</a:t>
            </a:r>
            <a:endParaRPr lang="en-US" dirty="0"/>
          </a:p>
        </p:txBody>
      </p:sp>
      <p:sp>
        <p:nvSpPr>
          <p:cNvPr id="5" name="Content Placeholder 4"/>
          <p:cNvSpPr>
            <a:spLocks noGrp="1"/>
          </p:cNvSpPr>
          <p:nvPr>
            <p:ph idx="1"/>
          </p:nvPr>
        </p:nvSpPr>
        <p:spPr/>
        <p:txBody>
          <a:bodyPr/>
          <a:lstStyle/>
          <a:p>
            <a:r>
              <a:rPr lang="en-US" dirty="0" smtClean="0"/>
              <a:t>www.microsoft.com/enable/products/office2010/</a:t>
            </a:r>
          </a:p>
          <a:p>
            <a:r>
              <a:rPr lang="en-US" dirty="0" smtClean="0"/>
              <a:t>webaim.org/techniques/word/</a:t>
            </a:r>
          </a:p>
          <a:p>
            <a:endParaRPr lang="en-US" dirty="0" smtClean="0"/>
          </a:p>
          <a:p>
            <a:endParaRPr lang="en-US" dirty="0" smtClean="0"/>
          </a:p>
          <a:p>
            <a:endParaRPr lang="en-US" dirty="0"/>
          </a:p>
        </p:txBody>
      </p:sp>
    </p:spTree>
    <p:extLst>
      <p:ext uri="{BB962C8B-B14F-4D97-AF65-F5344CB8AC3E}">
        <p14:creationId xmlns:p14="http://schemas.microsoft.com/office/powerpoint/2010/main" val="21605467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Adobe</a:t>
            </a:r>
            <a:r>
              <a:rPr lang="en-US" baseline="30000" dirty="0" smtClean="0">
                <a:sym typeface="Symbol"/>
              </a:rPr>
              <a:t></a:t>
            </a:r>
            <a:r>
              <a:rPr lang="en-US" dirty="0" smtClean="0"/>
              <a:t> Acrobat Accessibility</a:t>
            </a:r>
            <a:endParaRPr lang="en-US" dirty="0"/>
          </a:p>
        </p:txBody>
      </p:sp>
      <p:sp>
        <p:nvSpPr>
          <p:cNvPr id="3" name="Text Placeholder 2"/>
          <p:cNvSpPr>
            <a:spLocks noGrp="1"/>
          </p:cNvSpPr>
          <p:nvPr>
            <p:ph type="body" idx="1"/>
          </p:nvPr>
        </p:nvSpPr>
        <p:spPr/>
        <p:txBody>
          <a:bodyPr/>
          <a:lstStyle/>
          <a:p>
            <a:r>
              <a:rPr lang="en-US" dirty="0" smtClean="0"/>
              <a:t>Lesson THREE</a:t>
            </a:r>
            <a:endParaRPr lang="en-US" dirty="0"/>
          </a:p>
        </p:txBody>
      </p:sp>
    </p:spTree>
    <p:extLst>
      <p:ext uri="{BB962C8B-B14F-4D97-AF65-F5344CB8AC3E}">
        <p14:creationId xmlns:p14="http://schemas.microsoft.com/office/powerpoint/2010/main" val="12944872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Will Learn</a:t>
            </a:r>
            <a:endParaRPr lang="en-US" dirty="0"/>
          </a:p>
        </p:txBody>
      </p:sp>
      <p:sp>
        <p:nvSpPr>
          <p:cNvPr id="3" name="Content Placeholder 2"/>
          <p:cNvSpPr>
            <a:spLocks noGrp="1"/>
          </p:cNvSpPr>
          <p:nvPr>
            <p:ph idx="1"/>
          </p:nvPr>
        </p:nvSpPr>
        <p:spPr/>
        <p:txBody>
          <a:bodyPr/>
          <a:lstStyle/>
          <a:p>
            <a:pPr>
              <a:spcBef>
                <a:spcPts val="1200"/>
              </a:spcBef>
            </a:pPr>
            <a:r>
              <a:rPr lang="en-US" dirty="0"/>
              <a:t>Create accessible </a:t>
            </a:r>
            <a:r>
              <a:rPr lang="en-US" dirty="0" smtClean="0"/>
              <a:t>.pdf files</a:t>
            </a:r>
            <a:endParaRPr lang="en-US" dirty="0"/>
          </a:p>
          <a:p>
            <a:pPr>
              <a:spcBef>
                <a:spcPts val="1200"/>
              </a:spcBef>
            </a:pPr>
            <a:r>
              <a:rPr lang="en-US" dirty="0"/>
              <a:t>Edit existing </a:t>
            </a:r>
            <a:r>
              <a:rPr lang="en-US" dirty="0" smtClean="0">
                <a:solidFill>
                  <a:prstClr val="black"/>
                </a:solidFill>
              </a:rPr>
              <a:t>.pdf files </a:t>
            </a:r>
            <a:r>
              <a:rPr lang="en-US" dirty="0">
                <a:solidFill>
                  <a:prstClr val="black"/>
                </a:solidFill>
              </a:rPr>
              <a:t>to improve their accessibility</a:t>
            </a:r>
            <a:endParaRPr lang="en-US" dirty="0"/>
          </a:p>
          <a:p>
            <a:pPr>
              <a:spcBef>
                <a:spcPts val="1200"/>
              </a:spcBef>
            </a:pPr>
            <a:r>
              <a:rPr lang="en-US" dirty="0"/>
              <a:t>Test the accessibility of </a:t>
            </a:r>
            <a:r>
              <a:rPr lang="en-US" dirty="0" smtClean="0">
                <a:solidFill>
                  <a:prstClr val="black"/>
                </a:solidFill>
              </a:rPr>
              <a:t>.pdf files</a:t>
            </a:r>
            <a:endParaRPr lang="en-US" dirty="0"/>
          </a:p>
        </p:txBody>
      </p:sp>
    </p:spTree>
    <p:extLst>
      <p:ext uri="{BB962C8B-B14F-4D97-AF65-F5344CB8AC3E}">
        <p14:creationId xmlns:p14="http://schemas.microsoft.com/office/powerpoint/2010/main" val="428587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Why is Accessibility Important?</a:t>
            </a:r>
            <a:endParaRPr lang="en-US" dirty="0"/>
          </a:p>
        </p:txBody>
      </p:sp>
      <p:sp>
        <p:nvSpPr>
          <p:cNvPr id="5" name="Content Placeholder 4"/>
          <p:cNvSpPr>
            <a:spLocks noGrp="1"/>
          </p:cNvSpPr>
          <p:nvPr>
            <p:ph idx="1"/>
          </p:nvPr>
        </p:nvSpPr>
        <p:spPr>
          <a:xfrm>
            <a:off x="457200" y="1775191"/>
            <a:ext cx="8229600" cy="3939809"/>
          </a:xfrm>
        </p:spPr>
        <p:txBody>
          <a:bodyPr/>
          <a:lstStyle/>
          <a:p>
            <a:pPr marL="118872" indent="0" algn="ctr">
              <a:buNone/>
            </a:pPr>
            <a:r>
              <a:rPr lang="en-US" b="1" dirty="0" smtClean="0"/>
              <a:t>Nearly 1 in 5 people in the U.S. have a disability of some kind</a:t>
            </a:r>
            <a:r>
              <a:rPr lang="en-US" b="1" baseline="30000" dirty="0" smtClean="0"/>
              <a:t>1</a:t>
            </a:r>
          </a:p>
          <a:p>
            <a:endParaRPr lang="en-US" dirty="0" smtClean="0"/>
          </a:p>
          <a:p>
            <a:r>
              <a:rPr lang="en-US" dirty="0" smtClean="0"/>
              <a:t>Permanent disabilities</a:t>
            </a:r>
          </a:p>
          <a:p>
            <a:r>
              <a:rPr lang="en-US" dirty="0" smtClean="0"/>
              <a:t>Temporary disabilities</a:t>
            </a:r>
          </a:p>
          <a:p>
            <a:r>
              <a:rPr lang="en-US" dirty="0" smtClean="0"/>
              <a:t>Age-related disabilities</a:t>
            </a:r>
            <a:endParaRPr lang="en-US" dirty="0"/>
          </a:p>
        </p:txBody>
      </p:sp>
      <p:sp>
        <p:nvSpPr>
          <p:cNvPr id="3" name="TextBox 2"/>
          <p:cNvSpPr txBox="1"/>
          <p:nvPr/>
        </p:nvSpPr>
        <p:spPr>
          <a:xfrm>
            <a:off x="381000" y="6183868"/>
            <a:ext cx="8305800" cy="369332"/>
          </a:xfrm>
          <a:prstGeom prst="rect">
            <a:avLst/>
          </a:prstGeom>
          <a:noFill/>
        </p:spPr>
        <p:txBody>
          <a:bodyPr wrap="square" rtlCol="0">
            <a:spAutoFit/>
          </a:bodyPr>
          <a:lstStyle/>
          <a:p>
            <a:r>
              <a:rPr lang="en-US" baseline="30000" dirty="0" smtClean="0"/>
              <a:t>1</a:t>
            </a:r>
            <a:r>
              <a:rPr lang="en-US" dirty="0" smtClean="0"/>
              <a:t>https</a:t>
            </a:r>
            <a:r>
              <a:rPr lang="en-US" dirty="0"/>
              <a:t>://www.census.gov/newsroom/releases/archives/miscellaneous/cb12-134.html</a:t>
            </a:r>
          </a:p>
        </p:txBody>
      </p:sp>
    </p:spTree>
    <p:extLst>
      <p:ext uri="{BB962C8B-B14F-4D97-AF65-F5344CB8AC3E}">
        <p14:creationId xmlns:p14="http://schemas.microsoft.com/office/powerpoint/2010/main" val="20775802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PDF as Source and Non-Source Files</a:t>
            </a:r>
            <a:endParaRPr lang="en-US" dirty="0"/>
          </a:p>
        </p:txBody>
      </p:sp>
      <p:sp>
        <p:nvSpPr>
          <p:cNvPr id="3" name="Content Placeholder 2"/>
          <p:cNvSpPr>
            <a:spLocks noGrp="1"/>
          </p:cNvSpPr>
          <p:nvPr>
            <p:ph idx="1"/>
          </p:nvPr>
        </p:nvSpPr>
        <p:spPr/>
        <p:txBody>
          <a:bodyPr/>
          <a:lstStyle/>
          <a:p>
            <a:pPr marL="118872" indent="0" algn="ctr">
              <a:buNone/>
            </a:pPr>
            <a:r>
              <a:rPr lang="en-US" b="1" dirty="0" smtClean="0"/>
              <a:t>Good </a:t>
            </a:r>
            <a:r>
              <a:rPr lang="en-US" b="1" dirty="0"/>
              <a:t>news! </a:t>
            </a:r>
            <a:endParaRPr lang="en-US" b="1" dirty="0" smtClean="0"/>
          </a:p>
          <a:p>
            <a:pPr marL="118872" indent="0" algn="ctr">
              <a:buNone/>
            </a:pPr>
            <a:endParaRPr lang="en-US" sz="1600" dirty="0"/>
          </a:p>
          <a:p>
            <a:pPr marL="118872" indent="0" algn="ctr">
              <a:buNone/>
            </a:pPr>
            <a:r>
              <a:rPr lang="en-US" dirty="0" smtClean="0"/>
              <a:t>If </a:t>
            </a:r>
            <a:r>
              <a:rPr lang="en-US" dirty="0"/>
              <a:t>you followed all the steps </a:t>
            </a:r>
            <a:r>
              <a:rPr lang="en-US" dirty="0" smtClean="0"/>
              <a:t>presented in </a:t>
            </a:r>
            <a:r>
              <a:rPr lang="en-US" dirty="0"/>
              <a:t>Lesson 2, you’ve made your future work much easier.</a:t>
            </a:r>
          </a:p>
          <a:p>
            <a:pPr marL="118872" indent="0">
              <a:buNone/>
            </a:pPr>
            <a:endParaRPr lang="en-US" dirty="0" smtClean="0"/>
          </a:p>
          <a:p>
            <a:pPr marL="118872" indent="0" algn="ctr">
              <a:buNone/>
            </a:pPr>
            <a:r>
              <a:rPr lang="en-US" b="1" dirty="0" smtClean="0"/>
              <a:t>Unfortunately, </a:t>
            </a:r>
            <a:r>
              <a:rPr lang="en-US" dirty="0" smtClean="0"/>
              <a:t>we don’t always have access to source files.</a:t>
            </a:r>
            <a:endParaRPr lang="en-US" dirty="0"/>
          </a:p>
        </p:txBody>
      </p:sp>
    </p:spTree>
    <p:extLst>
      <p:ext uri="{BB962C8B-B14F-4D97-AF65-F5344CB8AC3E}">
        <p14:creationId xmlns:p14="http://schemas.microsoft.com/office/powerpoint/2010/main" val="211151664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Creating PDF Files</a:t>
            </a:r>
            <a:endParaRPr lang="en-US" dirty="0"/>
          </a:p>
        </p:txBody>
      </p:sp>
    </p:spTree>
    <p:extLst>
      <p:ext uri="{BB962C8B-B14F-4D97-AF65-F5344CB8AC3E}">
        <p14:creationId xmlns:p14="http://schemas.microsoft.com/office/powerpoint/2010/main" val="697041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PDF Files</a:t>
            </a:r>
            <a:endParaRPr lang="en-US" dirty="0"/>
          </a:p>
        </p:txBody>
      </p:sp>
      <p:sp>
        <p:nvSpPr>
          <p:cNvPr id="3" name="Content Placeholder 2"/>
          <p:cNvSpPr>
            <a:spLocks noGrp="1"/>
          </p:cNvSpPr>
          <p:nvPr>
            <p:ph idx="1"/>
          </p:nvPr>
        </p:nvSpPr>
        <p:spPr>
          <a:xfrm>
            <a:off x="457200" y="2133600"/>
            <a:ext cx="8229600" cy="685800"/>
          </a:xfrm>
        </p:spPr>
        <p:txBody>
          <a:bodyPr/>
          <a:lstStyle/>
          <a:p>
            <a:pPr marL="118872" indent="0" algn="ctr">
              <a:buNone/>
            </a:pPr>
            <a:r>
              <a:rPr lang="en-US" dirty="0" smtClean="0"/>
              <a:t>Use </a:t>
            </a:r>
            <a:r>
              <a:rPr lang="en-US" b="1" dirty="0" smtClean="0"/>
              <a:t>Create PDF</a:t>
            </a:r>
            <a:r>
              <a:rPr lang="en-US" dirty="0" smtClean="0"/>
              <a:t>, not </a:t>
            </a:r>
            <a:r>
              <a:rPr lang="en-US" b="1" dirty="0" smtClean="0"/>
              <a:t>Print PDF</a:t>
            </a:r>
            <a:endParaRPr lang="en-US"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 r="34307"/>
          <a:stretch/>
        </p:blipFill>
        <p:spPr>
          <a:xfrm>
            <a:off x="439511" y="3113722"/>
            <a:ext cx="8264979" cy="1077278"/>
          </a:xfrm>
          <a:prstGeom prst="rect">
            <a:avLst/>
          </a:prstGeom>
          <a:ln>
            <a:solidFill>
              <a:schemeClr val="tx1"/>
            </a:solidFill>
          </a:ln>
        </p:spPr>
      </p:pic>
    </p:spTree>
    <p:extLst>
      <p:ext uri="{BB962C8B-B14F-4D97-AF65-F5344CB8AC3E}">
        <p14:creationId xmlns:p14="http://schemas.microsoft.com/office/powerpoint/2010/main" val="16615903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PDF Files</a:t>
            </a:r>
            <a:endParaRPr lang="en-US" dirty="0"/>
          </a:p>
        </p:txBody>
      </p:sp>
      <p:sp>
        <p:nvSpPr>
          <p:cNvPr id="3" name="Content Placeholder 2"/>
          <p:cNvSpPr>
            <a:spLocks noGrp="1"/>
          </p:cNvSpPr>
          <p:nvPr>
            <p:ph idx="1"/>
          </p:nvPr>
        </p:nvSpPr>
        <p:spPr>
          <a:xfrm>
            <a:off x="457200" y="1676400"/>
            <a:ext cx="8229600" cy="1044209"/>
          </a:xfrm>
        </p:spPr>
        <p:txBody>
          <a:bodyPr>
            <a:noAutofit/>
          </a:bodyPr>
          <a:lstStyle/>
          <a:p>
            <a:pPr marL="118872" indent="0" algn="ctr">
              <a:buNone/>
            </a:pPr>
            <a:r>
              <a:rPr lang="en-US" sz="2300" dirty="0"/>
              <a:t>S</a:t>
            </a:r>
            <a:r>
              <a:rPr lang="en-US" sz="2300" dirty="0" smtClean="0"/>
              <a:t>pecify </a:t>
            </a:r>
            <a:r>
              <a:rPr lang="en-US" sz="2300" b="1" dirty="0" smtClean="0"/>
              <a:t>Enable Accessibility and Reflow with tagged Adobe PDF</a:t>
            </a:r>
            <a:br>
              <a:rPr lang="en-US" sz="2300" b="1" dirty="0" smtClean="0"/>
            </a:br>
            <a:r>
              <a:rPr lang="en-US" sz="2300" b="1" dirty="0" smtClean="0"/>
              <a:t> </a:t>
            </a:r>
            <a:r>
              <a:rPr lang="en-US" sz="2300" dirty="0" smtClean="0"/>
              <a:t>in the Preferences</a:t>
            </a:r>
            <a:endParaRPr lang="en-US" sz="23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605755"/>
            <a:ext cx="3810000" cy="4023645"/>
          </a:xfrm>
          <a:prstGeom prst="rect">
            <a:avLst/>
          </a:prstGeom>
        </p:spPr>
      </p:pic>
      <p:sp>
        <p:nvSpPr>
          <p:cNvPr id="6" name="Rectangle 5"/>
          <p:cNvSpPr/>
          <p:nvPr/>
        </p:nvSpPr>
        <p:spPr>
          <a:xfrm>
            <a:off x="2819400" y="4678337"/>
            <a:ext cx="2590800" cy="198463"/>
          </a:xfrm>
          <a:prstGeom prst="rect">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45276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Setting Up Your Workspace</a:t>
            </a:r>
            <a:endParaRPr lang="en-US" dirty="0"/>
          </a:p>
        </p:txBody>
      </p:sp>
    </p:spTree>
    <p:extLst>
      <p:ext uri="{BB962C8B-B14F-4D97-AF65-F5344CB8AC3E}">
        <p14:creationId xmlns:p14="http://schemas.microsoft.com/office/powerpoint/2010/main" val="23050123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Up Your Workspace</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4293" y="2362558"/>
            <a:ext cx="5195414" cy="3575285"/>
          </a:xfrm>
          <a:ln>
            <a:noFill/>
          </a:ln>
        </p:spPr>
      </p:pic>
      <p:sp>
        <p:nvSpPr>
          <p:cNvPr id="8" name="Rectangle 7"/>
          <p:cNvSpPr/>
          <p:nvPr/>
        </p:nvSpPr>
        <p:spPr>
          <a:xfrm>
            <a:off x="1881735" y="2976997"/>
            <a:ext cx="404265" cy="3042803"/>
          </a:xfrm>
          <a:prstGeom prst="rect">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791200" y="3001682"/>
            <a:ext cx="1447800" cy="1235381"/>
          </a:xfrm>
          <a:prstGeom prst="rect">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Elbow Connector 13"/>
          <p:cNvCxnSpPr/>
          <p:nvPr/>
        </p:nvCxnSpPr>
        <p:spPr>
          <a:xfrm rot="16200000" flipH="1">
            <a:off x="709065" y="2719934"/>
            <a:ext cx="1524004" cy="808532"/>
          </a:xfrm>
          <a:prstGeom prst="bentConnector3">
            <a:avLst>
              <a:gd name="adj1" fmla="val 99062"/>
            </a:avLst>
          </a:prstGeom>
          <a:ln w="539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6200000" flipV="1">
            <a:off x="6507620" y="4350755"/>
            <a:ext cx="2400427" cy="937664"/>
          </a:xfrm>
          <a:prstGeom prst="bentConnector3">
            <a:avLst>
              <a:gd name="adj1" fmla="val 99897"/>
            </a:avLst>
          </a:prstGeom>
          <a:ln w="539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234" y="1752600"/>
            <a:ext cx="2968598" cy="461665"/>
          </a:xfrm>
          <a:prstGeom prst="rect">
            <a:avLst/>
          </a:prstGeom>
          <a:noFill/>
        </p:spPr>
        <p:txBody>
          <a:bodyPr wrap="square" rtlCol="0">
            <a:spAutoFit/>
          </a:bodyPr>
          <a:lstStyle/>
          <a:p>
            <a:pPr algn="ctr"/>
            <a:r>
              <a:rPr lang="en-US" sz="2400" b="1" dirty="0" smtClean="0"/>
              <a:t>Navigation Pane</a:t>
            </a:r>
            <a:endParaRPr lang="en-US" sz="2400" b="1" dirty="0"/>
          </a:p>
        </p:txBody>
      </p:sp>
      <p:sp>
        <p:nvSpPr>
          <p:cNvPr id="11" name="TextBox 10"/>
          <p:cNvSpPr txBox="1"/>
          <p:nvPr/>
        </p:nvSpPr>
        <p:spPr>
          <a:xfrm>
            <a:off x="6781800" y="6091535"/>
            <a:ext cx="2256330" cy="461665"/>
          </a:xfrm>
          <a:prstGeom prst="rect">
            <a:avLst/>
          </a:prstGeom>
          <a:noFill/>
        </p:spPr>
        <p:txBody>
          <a:bodyPr wrap="square" rtlCol="0">
            <a:spAutoFit/>
          </a:bodyPr>
          <a:lstStyle/>
          <a:p>
            <a:pPr algn="ctr"/>
            <a:r>
              <a:rPr lang="en-US" sz="2400" b="1" dirty="0" smtClean="0"/>
              <a:t>Tools Panel</a:t>
            </a:r>
            <a:endParaRPr lang="en-US" sz="2400" b="1" dirty="0"/>
          </a:p>
        </p:txBody>
      </p:sp>
    </p:spTree>
    <p:extLst>
      <p:ext uri="{BB962C8B-B14F-4D97-AF65-F5344CB8AC3E}">
        <p14:creationId xmlns:p14="http://schemas.microsoft.com/office/powerpoint/2010/main" val="530476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the Navigation Pane</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8991" y="1773238"/>
            <a:ext cx="2575018" cy="4624387"/>
          </a:xfrm>
          <a:ln>
            <a:solidFill>
              <a:schemeClr val="tx1"/>
            </a:solidFill>
          </a:ln>
        </p:spPr>
      </p:pic>
      <p:sp>
        <p:nvSpPr>
          <p:cNvPr id="5" name="Content Placeholder 4"/>
          <p:cNvSpPr>
            <a:spLocks noGrp="1"/>
          </p:cNvSpPr>
          <p:nvPr>
            <p:ph sz="half" idx="2"/>
          </p:nvPr>
        </p:nvSpPr>
        <p:spPr/>
        <p:txBody>
          <a:bodyPr/>
          <a:lstStyle/>
          <a:p>
            <a:r>
              <a:rPr lang="en-US" dirty="0" smtClean="0"/>
              <a:t>Right-click anywhere in the Navigation Pane</a:t>
            </a:r>
          </a:p>
          <a:p>
            <a:r>
              <a:rPr lang="en-US" dirty="0" smtClean="0"/>
              <a:t>Select </a:t>
            </a:r>
            <a:r>
              <a:rPr lang="en-US" b="1" dirty="0" smtClean="0"/>
              <a:t>Content</a:t>
            </a:r>
            <a:r>
              <a:rPr lang="en-US" dirty="0" smtClean="0"/>
              <a:t> from the drop-down menu</a:t>
            </a:r>
          </a:p>
          <a:p>
            <a:r>
              <a:rPr lang="en-US" dirty="0" smtClean="0"/>
              <a:t>Select </a:t>
            </a:r>
            <a:r>
              <a:rPr lang="en-US" b="1" dirty="0" smtClean="0"/>
              <a:t>Order</a:t>
            </a:r>
            <a:r>
              <a:rPr lang="en-US" dirty="0" smtClean="0"/>
              <a:t> from the drop down menu</a:t>
            </a:r>
          </a:p>
          <a:p>
            <a:r>
              <a:rPr lang="en-US" dirty="0" smtClean="0"/>
              <a:t>Select </a:t>
            </a:r>
            <a:r>
              <a:rPr lang="en-US" b="1" dirty="0" smtClean="0"/>
              <a:t>Tags</a:t>
            </a:r>
            <a:r>
              <a:rPr lang="en-US" dirty="0" smtClean="0"/>
              <a:t> from the drop-down menu</a:t>
            </a:r>
            <a:endParaRPr lang="en-US" dirty="0"/>
          </a:p>
        </p:txBody>
      </p:sp>
    </p:spTree>
    <p:extLst>
      <p:ext uri="{BB962C8B-B14F-4D97-AF65-F5344CB8AC3E}">
        <p14:creationId xmlns:p14="http://schemas.microsoft.com/office/powerpoint/2010/main" val="22459577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Modifying the Navigation Pane</a:t>
            </a:r>
            <a:endParaRPr lang="en-US" dirty="0"/>
          </a:p>
        </p:txBody>
      </p:sp>
      <p:sp>
        <p:nvSpPr>
          <p:cNvPr id="10" name="Content Placeholder 9"/>
          <p:cNvSpPr>
            <a:spLocks noGrp="1"/>
          </p:cNvSpPr>
          <p:nvPr>
            <p:ph sz="half" idx="1"/>
          </p:nvPr>
        </p:nvSpPr>
        <p:spPr>
          <a:xfrm>
            <a:off x="457200" y="2133600"/>
            <a:ext cx="2362200" cy="4264152"/>
          </a:xfrm>
        </p:spPr>
        <p:txBody>
          <a:bodyPr/>
          <a:lstStyle/>
          <a:p>
            <a:r>
              <a:rPr lang="en-US" dirty="0" smtClean="0"/>
              <a:t>Select </a:t>
            </a:r>
            <a:r>
              <a:rPr lang="en-US" b="1" dirty="0" smtClean="0"/>
              <a:t>View</a:t>
            </a:r>
            <a:endParaRPr lang="en-US" dirty="0"/>
          </a:p>
          <a:p>
            <a:r>
              <a:rPr lang="en-US" b="1" dirty="0" smtClean="0"/>
              <a:t>Show/Hide</a:t>
            </a:r>
            <a:endParaRPr lang="en-US" dirty="0"/>
          </a:p>
          <a:p>
            <a:r>
              <a:rPr lang="en-US" b="1" dirty="0" smtClean="0"/>
              <a:t>Navigation Panes</a:t>
            </a:r>
          </a:p>
          <a:p>
            <a:r>
              <a:rPr lang="en-US" b="1" dirty="0" smtClean="0"/>
              <a:t>Content</a:t>
            </a:r>
          </a:p>
          <a:p>
            <a:r>
              <a:rPr lang="en-US" b="1" dirty="0" smtClean="0"/>
              <a:t>Order</a:t>
            </a:r>
          </a:p>
          <a:p>
            <a:r>
              <a:rPr lang="en-US" b="1" dirty="0" smtClean="0"/>
              <a:t>Tags</a:t>
            </a:r>
            <a:endParaRPr lang="en-US" b="1" dirty="0"/>
          </a:p>
        </p:txBody>
      </p:sp>
      <p:pic>
        <p:nvPicPr>
          <p:cNvPr id="13" name="Content Placeholder 1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00400" y="2021367"/>
            <a:ext cx="5486400" cy="3998433"/>
          </a:xfrm>
          <a:ln>
            <a:solidFill>
              <a:schemeClr val="tx1"/>
            </a:solidFill>
          </a:ln>
        </p:spPr>
      </p:pic>
    </p:spTree>
    <p:extLst>
      <p:ext uri="{BB962C8B-B14F-4D97-AF65-F5344CB8AC3E}">
        <p14:creationId xmlns:p14="http://schemas.microsoft.com/office/powerpoint/2010/main" val="36216547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the Navigation Pane</a:t>
            </a:r>
            <a:endParaRPr lang="en-US" dirty="0"/>
          </a:p>
        </p:txBody>
      </p:sp>
      <p:sp>
        <p:nvSpPr>
          <p:cNvPr id="4" name="Content Placeholder 3"/>
          <p:cNvSpPr>
            <a:spLocks noGrp="1"/>
          </p:cNvSpPr>
          <p:nvPr>
            <p:ph sz="half" idx="2"/>
          </p:nvPr>
        </p:nvSpPr>
        <p:spPr>
          <a:xfrm>
            <a:off x="3048000" y="1752600"/>
            <a:ext cx="4038600" cy="588264"/>
          </a:xfrm>
        </p:spPr>
        <p:txBody>
          <a:bodyPr/>
          <a:lstStyle/>
          <a:p>
            <a:pPr marL="118872" indent="0">
              <a:buNone/>
            </a:pPr>
            <a:r>
              <a:rPr lang="en-US" dirty="0" smtClean="0"/>
              <a:t>Page Thumbnails</a:t>
            </a:r>
            <a:endParaRPr lang="en-US" dirty="0"/>
          </a:p>
        </p:txBody>
      </p:sp>
      <p:pic>
        <p:nvPicPr>
          <p:cNvPr id="7" name="Content Placeholder 6"/>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866" r="6732" b="59489"/>
          <a:stretch/>
        </p:blipFill>
        <p:spPr>
          <a:xfrm>
            <a:off x="990600" y="1786225"/>
            <a:ext cx="614966" cy="4821839"/>
          </a:xfrm>
          <a:ln>
            <a:solidFill>
              <a:schemeClr val="tx1"/>
            </a:solidFill>
          </a:ln>
        </p:spPr>
      </p:pic>
      <p:cxnSp>
        <p:nvCxnSpPr>
          <p:cNvPr id="11" name="Straight Arrow Connector 10"/>
          <p:cNvCxnSpPr/>
          <p:nvPr/>
        </p:nvCxnSpPr>
        <p:spPr>
          <a:xfrm flipH="1">
            <a:off x="1828800" y="2070386"/>
            <a:ext cx="1066800" cy="0"/>
          </a:xfrm>
          <a:prstGeom prst="straightConnector1">
            <a:avLst/>
          </a:prstGeom>
          <a:ln w="603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828800" y="4813586"/>
            <a:ext cx="1066800" cy="0"/>
          </a:xfrm>
          <a:prstGeom prst="straightConnector1">
            <a:avLst/>
          </a:prstGeom>
          <a:ln w="603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28800" y="5575586"/>
            <a:ext cx="1066800" cy="0"/>
          </a:xfrm>
          <a:prstGeom prst="straightConnector1">
            <a:avLst/>
          </a:prstGeom>
          <a:ln w="603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828800" y="6337586"/>
            <a:ext cx="1066800" cy="0"/>
          </a:xfrm>
          <a:prstGeom prst="straightConnector1">
            <a:avLst/>
          </a:prstGeom>
          <a:ln w="603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Content Placeholder 3"/>
          <p:cNvSpPr txBox="1">
            <a:spLocks/>
          </p:cNvSpPr>
          <p:nvPr/>
        </p:nvSpPr>
        <p:spPr>
          <a:xfrm>
            <a:off x="3048000" y="4495800"/>
            <a:ext cx="4038600" cy="588264"/>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0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18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18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18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US" dirty="0" smtClean="0"/>
              <a:t>Content</a:t>
            </a:r>
            <a:endParaRPr lang="en-US" dirty="0"/>
          </a:p>
        </p:txBody>
      </p:sp>
      <p:sp>
        <p:nvSpPr>
          <p:cNvPr id="17" name="Content Placeholder 3"/>
          <p:cNvSpPr txBox="1">
            <a:spLocks/>
          </p:cNvSpPr>
          <p:nvPr/>
        </p:nvSpPr>
        <p:spPr>
          <a:xfrm>
            <a:off x="3048000" y="5257800"/>
            <a:ext cx="4038600" cy="588264"/>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0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18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18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18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US" dirty="0" smtClean="0"/>
              <a:t>Order</a:t>
            </a:r>
            <a:endParaRPr lang="en-US" dirty="0"/>
          </a:p>
        </p:txBody>
      </p:sp>
      <p:sp>
        <p:nvSpPr>
          <p:cNvPr id="18" name="Content Placeholder 3"/>
          <p:cNvSpPr txBox="1">
            <a:spLocks/>
          </p:cNvSpPr>
          <p:nvPr/>
        </p:nvSpPr>
        <p:spPr>
          <a:xfrm>
            <a:off x="3048000" y="6019800"/>
            <a:ext cx="4038600" cy="588264"/>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28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0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18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18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18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18872" indent="0">
              <a:buFont typeface="Wingdings 2"/>
              <a:buNone/>
            </a:pPr>
            <a:r>
              <a:rPr lang="en-US" dirty="0" smtClean="0"/>
              <a:t>Tags</a:t>
            </a:r>
            <a:endParaRPr lang="en-US" dirty="0"/>
          </a:p>
        </p:txBody>
      </p:sp>
    </p:spTree>
    <p:extLst>
      <p:ext uri="{BB962C8B-B14F-4D97-AF65-F5344CB8AC3E}">
        <p14:creationId xmlns:p14="http://schemas.microsoft.com/office/powerpoint/2010/main" val="27546860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Modifying the Navigation Pane</a:t>
            </a:r>
            <a:endParaRPr lang="en-US" dirty="0"/>
          </a:p>
        </p:txBody>
      </p:sp>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98200" y="1773238"/>
            <a:ext cx="2156599" cy="4624387"/>
          </a:xfrm>
          <a:ln>
            <a:solidFill>
              <a:schemeClr val="tx1"/>
            </a:solidFill>
          </a:ln>
        </p:spPr>
      </p:pic>
      <p:sp>
        <p:nvSpPr>
          <p:cNvPr id="11" name="Content Placeholder 10"/>
          <p:cNvSpPr>
            <a:spLocks noGrp="1"/>
          </p:cNvSpPr>
          <p:nvPr>
            <p:ph sz="half" idx="2"/>
          </p:nvPr>
        </p:nvSpPr>
        <p:spPr/>
        <p:txBody>
          <a:bodyPr/>
          <a:lstStyle/>
          <a:p>
            <a:r>
              <a:rPr lang="en-US" dirty="0"/>
              <a:t>Select the </a:t>
            </a:r>
            <a:r>
              <a:rPr lang="en-US" b="1" dirty="0"/>
              <a:t>Options</a:t>
            </a:r>
            <a:r>
              <a:rPr lang="en-US" dirty="0"/>
              <a:t> icon in the top </a:t>
            </a:r>
            <a:r>
              <a:rPr lang="en-US" dirty="0" smtClean="0"/>
              <a:t>left corner </a:t>
            </a:r>
            <a:r>
              <a:rPr lang="en-US" dirty="0"/>
              <a:t>of the </a:t>
            </a:r>
            <a:r>
              <a:rPr lang="en-US" dirty="0" smtClean="0"/>
              <a:t>Tags Panel</a:t>
            </a:r>
            <a:endParaRPr lang="en-US" dirty="0"/>
          </a:p>
          <a:p>
            <a:endParaRPr lang="en-US" dirty="0"/>
          </a:p>
        </p:txBody>
      </p:sp>
      <p:sp>
        <p:nvSpPr>
          <p:cNvPr id="13" name="Rectangle 12"/>
          <p:cNvSpPr/>
          <p:nvPr/>
        </p:nvSpPr>
        <p:spPr>
          <a:xfrm>
            <a:off x="1676400" y="2895600"/>
            <a:ext cx="381000" cy="381000"/>
          </a:xfrm>
          <a:prstGeom prst="rect">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937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Learn About Disabilities?</a:t>
            </a:r>
            <a:endParaRPr lang="en-US" dirty="0"/>
          </a:p>
        </p:txBody>
      </p:sp>
      <p:sp>
        <p:nvSpPr>
          <p:cNvPr id="3" name="Content Placeholder 2"/>
          <p:cNvSpPr>
            <a:spLocks noGrp="1"/>
          </p:cNvSpPr>
          <p:nvPr>
            <p:ph idx="1"/>
          </p:nvPr>
        </p:nvSpPr>
        <p:spPr/>
        <p:txBody>
          <a:bodyPr/>
          <a:lstStyle/>
          <a:p>
            <a:pPr marL="118872" indent="0" algn="ctr">
              <a:buNone/>
            </a:pPr>
            <a:r>
              <a:rPr lang="en-US" b="1" dirty="0" smtClean="0"/>
              <a:t>Understanding Shapes Practice</a:t>
            </a:r>
          </a:p>
          <a:p>
            <a:pPr marL="118872" indent="0" algn="ctr">
              <a:buNone/>
            </a:pPr>
            <a:endParaRPr lang="en-US" b="1" dirty="0" smtClean="0"/>
          </a:p>
          <a:p>
            <a:pPr marL="118872" indent="0" algn="ctr">
              <a:buNone/>
            </a:pPr>
            <a:r>
              <a:rPr lang="en-US" dirty="0" smtClean="0"/>
              <a:t>Knowing the types of disabilities and the needs of each will change the way you think about creating content and testing for accessibility</a:t>
            </a:r>
            <a:endParaRPr lang="en-US" dirty="0"/>
          </a:p>
        </p:txBody>
      </p:sp>
    </p:spTree>
    <p:extLst>
      <p:ext uri="{BB962C8B-B14F-4D97-AF65-F5344CB8AC3E}">
        <p14:creationId xmlns:p14="http://schemas.microsoft.com/office/powerpoint/2010/main" val="7948349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the Navigation Pane</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398200" y="1773238"/>
            <a:ext cx="2156599" cy="4624387"/>
          </a:xfrm>
          <a:ln>
            <a:solidFill>
              <a:schemeClr val="tx1"/>
            </a:solidFill>
          </a:ln>
        </p:spPr>
      </p:pic>
      <p:sp>
        <p:nvSpPr>
          <p:cNvPr id="4" name="Content Placeholder 3"/>
          <p:cNvSpPr>
            <a:spLocks noGrp="1"/>
          </p:cNvSpPr>
          <p:nvPr>
            <p:ph sz="half" idx="2"/>
          </p:nvPr>
        </p:nvSpPr>
        <p:spPr/>
        <p:txBody>
          <a:bodyPr/>
          <a:lstStyle/>
          <a:p>
            <a:r>
              <a:rPr lang="en-US" dirty="0"/>
              <a:t>Select the </a:t>
            </a:r>
            <a:r>
              <a:rPr lang="en-US" b="1" dirty="0" smtClean="0"/>
              <a:t>Highlight Content </a:t>
            </a:r>
            <a:r>
              <a:rPr lang="en-US" dirty="0" smtClean="0"/>
              <a:t>option </a:t>
            </a:r>
            <a:r>
              <a:rPr lang="en-US" dirty="0"/>
              <a:t>from the dropdown menu</a:t>
            </a:r>
          </a:p>
          <a:p>
            <a:endParaRPr lang="en-US" dirty="0"/>
          </a:p>
        </p:txBody>
      </p:sp>
      <p:sp>
        <p:nvSpPr>
          <p:cNvPr id="6" name="Rectangle 5"/>
          <p:cNvSpPr/>
          <p:nvPr/>
        </p:nvSpPr>
        <p:spPr>
          <a:xfrm>
            <a:off x="1295400" y="5638800"/>
            <a:ext cx="2362200" cy="228600"/>
          </a:xfrm>
          <a:prstGeom prst="rect">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4369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the Tools Panel</a:t>
            </a:r>
            <a:endParaRPr lang="en-US" dirty="0"/>
          </a:p>
        </p:txBody>
      </p:sp>
      <p:sp>
        <p:nvSpPr>
          <p:cNvPr id="3" name="Content Placeholder 2"/>
          <p:cNvSpPr>
            <a:spLocks noGrp="1"/>
          </p:cNvSpPr>
          <p:nvPr>
            <p:ph sz="half" idx="1"/>
          </p:nvPr>
        </p:nvSpPr>
        <p:spPr/>
        <p:txBody>
          <a:bodyPr/>
          <a:lstStyle/>
          <a:p>
            <a:r>
              <a:rPr lang="en-US" dirty="0" smtClean="0"/>
              <a:t>Select the </a:t>
            </a:r>
            <a:r>
              <a:rPr lang="en-US" b="1" dirty="0" smtClean="0"/>
              <a:t>Options</a:t>
            </a:r>
            <a:r>
              <a:rPr lang="en-US" dirty="0" smtClean="0"/>
              <a:t> icon in the top right corner of the Tools Panel</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01846" y="1776413"/>
            <a:ext cx="2731308" cy="4624387"/>
          </a:xfrm>
          <a:ln>
            <a:solidFill>
              <a:schemeClr val="tx1"/>
            </a:solidFill>
          </a:ln>
        </p:spPr>
      </p:pic>
      <p:sp>
        <p:nvSpPr>
          <p:cNvPr id="6" name="Rectangle 5"/>
          <p:cNvSpPr/>
          <p:nvPr/>
        </p:nvSpPr>
        <p:spPr>
          <a:xfrm>
            <a:off x="7696200" y="2743200"/>
            <a:ext cx="533400" cy="533400"/>
          </a:xfrm>
          <a:prstGeom prst="rect">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90163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Modifying the Tools Panel</a:t>
            </a:r>
            <a:endParaRPr lang="en-US" dirty="0"/>
          </a:p>
        </p:txBody>
      </p:sp>
      <p:sp>
        <p:nvSpPr>
          <p:cNvPr id="3" name="Content Placeholder 2"/>
          <p:cNvSpPr>
            <a:spLocks noGrp="1"/>
          </p:cNvSpPr>
          <p:nvPr>
            <p:ph sz="half" idx="1"/>
          </p:nvPr>
        </p:nvSpPr>
        <p:spPr/>
        <p:txBody>
          <a:bodyPr/>
          <a:lstStyle/>
          <a:p>
            <a:r>
              <a:rPr lang="en-US" dirty="0" smtClean="0"/>
              <a:t>Select the </a:t>
            </a:r>
            <a:r>
              <a:rPr lang="en-US" b="1" dirty="0" smtClean="0"/>
              <a:t>Accessibility</a:t>
            </a:r>
            <a:r>
              <a:rPr lang="en-US" dirty="0" smtClean="0"/>
              <a:t> option from the dropdown menu</a:t>
            </a:r>
            <a:endParaRPr lang="en-US" dirty="0"/>
          </a:p>
        </p:txBody>
      </p:sp>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01846" y="1773238"/>
            <a:ext cx="2731308" cy="4624387"/>
          </a:xfrm>
          <a:ln>
            <a:solidFill>
              <a:schemeClr val="tx1"/>
            </a:solidFill>
          </a:ln>
        </p:spPr>
      </p:pic>
      <p:sp>
        <p:nvSpPr>
          <p:cNvPr id="6" name="Rectangle 5"/>
          <p:cNvSpPr/>
          <p:nvPr/>
        </p:nvSpPr>
        <p:spPr>
          <a:xfrm>
            <a:off x="5638800" y="5334000"/>
            <a:ext cx="2590800" cy="304800"/>
          </a:xfrm>
          <a:prstGeom prst="rect">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8892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Modifying the Tools Panel</a:t>
            </a:r>
            <a:endParaRPr lang="en-US" dirty="0"/>
          </a:p>
        </p:txBody>
      </p:sp>
      <p:sp>
        <p:nvSpPr>
          <p:cNvPr id="3" name="Content Placeholder 2"/>
          <p:cNvSpPr>
            <a:spLocks noGrp="1"/>
          </p:cNvSpPr>
          <p:nvPr>
            <p:ph sz="half" idx="1"/>
          </p:nvPr>
        </p:nvSpPr>
        <p:spPr>
          <a:xfrm>
            <a:off x="228600" y="3983736"/>
            <a:ext cx="4038600" cy="588264"/>
          </a:xfrm>
        </p:spPr>
        <p:txBody>
          <a:bodyPr/>
          <a:lstStyle/>
          <a:p>
            <a:pPr marL="118872" indent="0" algn="r">
              <a:buNone/>
            </a:pPr>
            <a:r>
              <a:rPr lang="en-US" dirty="0" smtClean="0"/>
              <a:t>Accessibility Panel</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37974" y="1676400"/>
            <a:ext cx="2044026" cy="5032534"/>
          </a:xfrm>
          <a:ln>
            <a:solidFill>
              <a:schemeClr val="tx1"/>
            </a:solidFill>
          </a:ln>
        </p:spPr>
      </p:pic>
      <p:cxnSp>
        <p:nvCxnSpPr>
          <p:cNvPr id="8" name="Straight Arrow Connector 7"/>
          <p:cNvCxnSpPr/>
          <p:nvPr/>
        </p:nvCxnSpPr>
        <p:spPr>
          <a:xfrm>
            <a:off x="4495800" y="4267200"/>
            <a:ext cx="1600200" cy="0"/>
          </a:xfrm>
          <a:prstGeom prst="straightConnector1">
            <a:avLst/>
          </a:prstGeom>
          <a:ln w="603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8293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4100" dirty="0" smtClean="0"/>
              <a:t>The Acrobat Accessibility Check</a:t>
            </a:r>
            <a:endParaRPr lang="en-US" sz="4100" dirty="0"/>
          </a:p>
        </p:txBody>
      </p:sp>
    </p:spTree>
    <p:extLst>
      <p:ext uri="{BB962C8B-B14F-4D97-AF65-F5344CB8AC3E}">
        <p14:creationId xmlns:p14="http://schemas.microsoft.com/office/powerpoint/2010/main" val="29756392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Acrobat Accessibility Check</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7975" y="1669047"/>
            <a:ext cx="3448050" cy="4960353"/>
          </a:xfrm>
          <a:ln>
            <a:solidFill>
              <a:schemeClr val="tx1"/>
            </a:solidFill>
          </a:ln>
        </p:spPr>
      </p:pic>
    </p:spTree>
    <p:extLst>
      <p:ext uri="{BB962C8B-B14F-4D97-AF65-F5344CB8AC3E}">
        <p14:creationId xmlns:p14="http://schemas.microsoft.com/office/powerpoint/2010/main" val="4006011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Acrobat Accessibility Check</a:t>
            </a:r>
            <a:endParaRPr lang="en-US" dirty="0"/>
          </a:p>
        </p:txBody>
      </p:sp>
      <p:sp>
        <p:nvSpPr>
          <p:cNvPr id="3" name="Content Placeholder 2"/>
          <p:cNvSpPr>
            <a:spLocks noGrp="1"/>
          </p:cNvSpPr>
          <p:nvPr>
            <p:ph idx="1"/>
          </p:nvPr>
        </p:nvSpPr>
        <p:spPr>
          <a:xfrm>
            <a:off x="457200" y="1775191"/>
            <a:ext cx="8229600" cy="3254009"/>
          </a:xfrm>
        </p:spPr>
        <p:txBody>
          <a:bodyPr>
            <a:normAutofit/>
          </a:bodyPr>
          <a:lstStyle/>
          <a:p>
            <a:pPr marL="0" lvl="0" indent="0" algn="ctr">
              <a:buClrTx/>
              <a:buSzTx/>
              <a:buNone/>
            </a:pPr>
            <a:r>
              <a:rPr lang="en-US" b="1" dirty="0"/>
              <a:t>CAUTION: </a:t>
            </a:r>
            <a:endParaRPr lang="en-US" b="1" dirty="0" smtClean="0"/>
          </a:p>
          <a:p>
            <a:pPr marL="0" lvl="0" indent="0" algn="ctr">
              <a:buClrTx/>
              <a:buSzTx/>
              <a:buNone/>
            </a:pPr>
            <a:endParaRPr lang="en-US" sz="1800" b="1" dirty="0" smtClean="0"/>
          </a:p>
          <a:p>
            <a:pPr marL="0" lvl="0" indent="0" algn="ctr">
              <a:buClrTx/>
              <a:buSzTx/>
              <a:buNone/>
            </a:pPr>
            <a:r>
              <a:rPr lang="en-US" dirty="0" smtClean="0"/>
              <a:t>As </a:t>
            </a:r>
            <a:r>
              <a:rPr lang="en-US" dirty="0"/>
              <a:t>with all accessibility checkers, this is a TOOL for detecting issues. It does not ensure</a:t>
            </a:r>
            <a:r>
              <a:rPr lang="en-US" dirty="0">
                <a:latin typeface="Arial Narrow" panose="020B0606020202030204" pitchFamily="34" charset="0"/>
                <a:ea typeface="Adobe Fan Heiti Std B" pitchFamily="34" charset="-128"/>
                <a:cs typeface="Arial" panose="020B0604020202020204" pitchFamily="34" charset="0"/>
              </a:rPr>
              <a:t>§</a:t>
            </a:r>
            <a:r>
              <a:rPr lang="en-US" dirty="0"/>
              <a:t>508-compliance</a:t>
            </a:r>
            <a:r>
              <a:rPr lang="en-US" dirty="0" smtClean="0"/>
              <a:t>.</a:t>
            </a:r>
            <a:endParaRPr lang="en-US" dirty="0"/>
          </a:p>
        </p:txBody>
      </p:sp>
      <p:pic>
        <p:nvPicPr>
          <p:cNvPr id="5" name="Picture 2" descr="C:\Users\30062\AppData\Local\Microsoft\Windows\Temporary Internet Files\Content.IE5\BU1X2GZU\MC9004347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143" y="4191286"/>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27275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Inputting Document Metadata</a:t>
            </a:r>
            <a:endParaRPr lang="en-US" dirty="0"/>
          </a:p>
        </p:txBody>
      </p:sp>
    </p:spTree>
    <p:extLst>
      <p:ext uri="{BB962C8B-B14F-4D97-AF65-F5344CB8AC3E}">
        <p14:creationId xmlns:p14="http://schemas.microsoft.com/office/powerpoint/2010/main" val="2695136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Metadata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56274" y="1774825"/>
            <a:ext cx="4231452" cy="4625975"/>
          </a:xfrm>
          <a:ln>
            <a:solidFill>
              <a:schemeClr val="tx1"/>
            </a:solidFill>
          </a:ln>
        </p:spPr>
      </p:pic>
    </p:spTree>
    <p:extLst>
      <p:ext uri="{BB962C8B-B14F-4D97-AF65-F5344CB8AC3E}">
        <p14:creationId xmlns:p14="http://schemas.microsoft.com/office/powerpoint/2010/main" val="42901423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Document Metadata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8063" y="1774825"/>
            <a:ext cx="4367873" cy="4625975"/>
          </a:xfrm>
          <a:ln>
            <a:noFill/>
          </a:ln>
        </p:spPr>
      </p:pic>
    </p:spTree>
    <p:extLst>
      <p:ext uri="{BB962C8B-B14F-4D97-AF65-F5344CB8AC3E}">
        <p14:creationId xmlns:p14="http://schemas.microsoft.com/office/powerpoint/2010/main" val="614453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Disability Types</a:t>
            </a:r>
            <a:endParaRPr lang="en-US" dirty="0"/>
          </a:p>
        </p:txBody>
      </p:sp>
    </p:spTree>
    <p:extLst>
      <p:ext uri="{BB962C8B-B14F-4D97-AF65-F5344CB8AC3E}">
        <p14:creationId xmlns:p14="http://schemas.microsoft.com/office/powerpoint/2010/main" val="37702342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Metadata</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8063" y="1774825"/>
            <a:ext cx="4367873" cy="4625975"/>
          </a:xfrm>
          <a:ln>
            <a:noFill/>
          </a:ln>
        </p:spPr>
      </p:pic>
    </p:spTree>
    <p:extLst>
      <p:ext uri="{BB962C8B-B14F-4D97-AF65-F5344CB8AC3E}">
        <p14:creationId xmlns:p14="http://schemas.microsoft.com/office/powerpoint/2010/main" val="299289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smtClean="0"/>
              <a:t>Working With Tags</a:t>
            </a:r>
            <a:endParaRPr lang="en-US" dirty="0"/>
          </a:p>
        </p:txBody>
      </p:sp>
    </p:spTree>
    <p:extLst>
      <p:ext uri="{BB962C8B-B14F-4D97-AF65-F5344CB8AC3E}">
        <p14:creationId xmlns:p14="http://schemas.microsoft.com/office/powerpoint/2010/main" val="181539458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Tags?</a:t>
            </a:r>
            <a:endParaRPr lang="en-US" dirty="0"/>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81674" y="1773238"/>
            <a:ext cx="1989652" cy="4624387"/>
          </a:xfrm>
          <a:ln>
            <a:solidFill>
              <a:schemeClr val="tx1"/>
            </a:solidFill>
          </a:ln>
        </p:spPr>
      </p:pic>
      <p:sp>
        <p:nvSpPr>
          <p:cNvPr id="10" name="Content Placeholder 9"/>
          <p:cNvSpPr>
            <a:spLocks noGrp="1"/>
          </p:cNvSpPr>
          <p:nvPr>
            <p:ph sz="half" idx="2"/>
          </p:nvPr>
        </p:nvSpPr>
        <p:spPr/>
        <p:txBody>
          <a:bodyPr>
            <a:normAutofit/>
          </a:bodyPr>
          <a:lstStyle/>
          <a:p>
            <a:pPr marL="118872" indent="0">
              <a:buNone/>
            </a:pPr>
            <a:r>
              <a:rPr lang="en-US" b="1" dirty="0" smtClean="0"/>
              <a:t>Acrobat Tags:</a:t>
            </a:r>
          </a:p>
          <a:p>
            <a:pPr marL="118872" indent="0">
              <a:buNone/>
            </a:pPr>
            <a:endParaRPr lang="en-US" sz="700" b="1" dirty="0" smtClean="0"/>
          </a:p>
          <a:p>
            <a:r>
              <a:rPr lang="en-US" dirty="0"/>
              <a:t>P</a:t>
            </a:r>
            <a:r>
              <a:rPr lang="en-US" dirty="0" smtClean="0"/>
              <a:t>rovide assistive technologies with a representation of the document structure.</a:t>
            </a:r>
          </a:p>
          <a:p>
            <a:r>
              <a:rPr lang="en-US" dirty="0" smtClean="0"/>
              <a:t>Are “hidden” – they have no physical effect on the document</a:t>
            </a:r>
          </a:p>
          <a:p>
            <a:r>
              <a:rPr lang="en-US" dirty="0" smtClean="0"/>
              <a:t>Look like HTML tags, but are different</a:t>
            </a:r>
            <a:endParaRPr lang="en-US" dirty="0"/>
          </a:p>
        </p:txBody>
      </p:sp>
    </p:spTree>
    <p:extLst>
      <p:ext uri="{BB962C8B-B14F-4D97-AF65-F5344CB8AC3E}">
        <p14:creationId xmlns:p14="http://schemas.microsoft.com/office/powerpoint/2010/main" val="4720257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Tags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76107"/>
            <a:ext cx="8229600" cy="4423410"/>
          </a:xfrm>
          <a:ln>
            <a:solidFill>
              <a:schemeClr val="tx1"/>
            </a:solidFill>
          </a:ln>
        </p:spPr>
      </p:pic>
      <p:sp>
        <p:nvSpPr>
          <p:cNvPr id="7" name="Rectangle 6"/>
          <p:cNvSpPr/>
          <p:nvPr/>
        </p:nvSpPr>
        <p:spPr>
          <a:xfrm>
            <a:off x="7239000" y="4419600"/>
            <a:ext cx="1600200" cy="228600"/>
          </a:xfrm>
          <a:prstGeom prst="rect">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0911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Tags</a:t>
            </a:r>
            <a:endParaRPr lang="en-US" dirty="0"/>
          </a:p>
        </p:txBody>
      </p:sp>
      <p:sp>
        <p:nvSpPr>
          <p:cNvPr id="3" name="Content Placeholder 2"/>
          <p:cNvSpPr>
            <a:spLocks noGrp="1"/>
          </p:cNvSpPr>
          <p:nvPr>
            <p:ph idx="1"/>
          </p:nvPr>
        </p:nvSpPr>
        <p:spPr/>
        <p:txBody>
          <a:bodyPr/>
          <a:lstStyle/>
          <a:p>
            <a:pPr marL="118872" indent="0" algn="ctr">
              <a:buNone/>
            </a:pPr>
            <a:r>
              <a:rPr lang="en-US" b="1" dirty="0" smtClean="0"/>
              <a:t>CAUTION! </a:t>
            </a:r>
          </a:p>
          <a:p>
            <a:pPr marL="118872" indent="0" algn="ctr">
              <a:buNone/>
            </a:pPr>
            <a:endParaRPr lang="en-US" sz="1600" dirty="0"/>
          </a:p>
          <a:p>
            <a:pPr marL="118872" indent="0" algn="ctr">
              <a:buNone/>
            </a:pPr>
            <a:r>
              <a:rPr lang="en-US" dirty="0" smtClean="0"/>
              <a:t>Mistakes are permanent!</a:t>
            </a:r>
            <a:endParaRPr lang="en-US" dirty="0"/>
          </a:p>
        </p:txBody>
      </p:sp>
      <p:pic>
        <p:nvPicPr>
          <p:cNvPr id="3074" name="Picture 2" descr="C:\Users\30062\AppData\Local\Microsoft\Windows\Temporary Internet Files\Content.IE5\BU1X2GZU\MC90043475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143" y="3657600"/>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4977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Tags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52306"/>
          <a:stretch/>
        </p:blipFill>
        <p:spPr>
          <a:xfrm>
            <a:off x="2984480" y="1774826"/>
            <a:ext cx="3175040" cy="4549774"/>
          </a:xfrm>
          <a:ln>
            <a:solidFill>
              <a:schemeClr val="tx1"/>
            </a:solidFill>
          </a:ln>
        </p:spPr>
      </p:pic>
    </p:spTree>
    <p:extLst>
      <p:ext uri="{BB962C8B-B14F-4D97-AF65-F5344CB8AC3E}">
        <p14:creationId xmlns:p14="http://schemas.microsoft.com/office/powerpoint/2010/main" val="13642557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Tag Properties</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25897"/>
          <a:stretch/>
        </p:blipFill>
        <p:spPr>
          <a:xfrm>
            <a:off x="1028700" y="1600200"/>
            <a:ext cx="7086600" cy="5140237"/>
          </a:xfrm>
          <a:ln>
            <a:solidFill>
              <a:schemeClr val="tx1"/>
            </a:solidFill>
          </a:ln>
        </p:spPr>
      </p:pic>
      <p:sp>
        <p:nvSpPr>
          <p:cNvPr id="5" name="Rectangle 4"/>
          <p:cNvSpPr/>
          <p:nvPr/>
        </p:nvSpPr>
        <p:spPr>
          <a:xfrm>
            <a:off x="1752600" y="6096000"/>
            <a:ext cx="1685925" cy="228600"/>
          </a:xfrm>
          <a:prstGeom prst="rect">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0" y="2438400"/>
            <a:ext cx="3581400" cy="3124200"/>
          </a:xfrm>
          <a:prstGeom prst="rect">
            <a:avLst/>
          </a:prstGeom>
          <a:noFill/>
          <a:ln cmpd="sng">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8684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Types</a:t>
            </a:r>
            <a:endParaRPr lang="en-US" dirty="0"/>
          </a:p>
        </p:txBody>
      </p:sp>
      <p:sp>
        <p:nvSpPr>
          <p:cNvPr id="3" name="Text Placeholder 2"/>
          <p:cNvSpPr>
            <a:spLocks noGrp="1"/>
          </p:cNvSpPr>
          <p:nvPr>
            <p:ph type="body" idx="1"/>
          </p:nvPr>
        </p:nvSpPr>
        <p:spPr/>
        <p:txBody>
          <a:bodyPr/>
          <a:lstStyle/>
          <a:p>
            <a:r>
              <a:rPr lang="en-US" dirty="0" smtClean="0"/>
              <a:t>Paragraph Tags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41048" y="2449513"/>
            <a:ext cx="7338104" cy="3951287"/>
          </a:xfrm>
          <a:ln>
            <a:solidFill>
              <a:schemeClr val="tx1"/>
            </a:solidFill>
          </a:ln>
        </p:spPr>
      </p:pic>
    </p:spTree>
    <p:extLst>
      <p:ext uri="{BB962C8B-B14F-4D97-AF65-F5344CB8AC3E}">
        <p14:creationId xmlns:p14="http://schemas.microsoft.com/office/powerpoint/2010/main" val="144196626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Types</a:t>
            </a:r>
            <a:endParaRPr lang="en-US" dirty="0"/>
          </a:p>
        </p:txBody>
      </p:sp>
      <p:sp>
        <p:nvSpPr>
          <p:cNvPr id="4" name="Text Placeholder 3"/>
          <p:cNvSpPr>
            <a:spLocks noGrp="1"/>
          </p:cNvSpPr>
          <p:nvPr>
            <p:ph type="body" idx="1"/>
          </p:nvPr>
        </p:nvSpPr>
        <p:spPr/>
        <p:txBody>
          <a:bodyPr/>
          <a:lstStyle/>
          <a:p>
            <a:pPr algn="ctr"/>
            <a:r>
              <a:rPr lang="en-US" dirty="0" smtClean="0"/>
              <a:t>Header Tags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41048" y="2449513"/>
            <a:ext cx="7338104" cy="3951287"/>
          </a:xfrm>
          <a:ln>
            <a:solidFill>
              <a:schemeClr val="tx1"/>
            </a:solidFill>
          </a:ln>
        </p:spPr>
      </p:pic>
    </p:spTree>
    <p:extLst>
      <p:ext uri="{BB962C8B-B14F-4D97-AF65-F5344CB8AC3E}">
        <p14:creationId xmlns:p14="http://schemas.microsoft.com/office/powerpoint/2010/main" val="245738008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Types</a:t>
            </a:r>
            <a:endParaRPr lang="en-US" dirty="0"/>
          </a:p>
        </p:txBody>
      </p:sp>
      <p:sp>
        <p:nvSpPr>
          <p:cNvPr id="3" name="Text Placeholder 2"/>
          <p:cNvSpPr>
            <a:spLocks noGrp="1"/>
          </p:cNvSpPr>
          <p:nvPr>
            <p:ph type="body" idx="1"/>
          </p:nvPr>
        </p:nvSpPr>
        <p:spPr/>
        <p:txBody>
          <a:bodyPr/>
          <a:lstStyle/>
          <a:p>
            <a:r>
              <a:rPr lang="en-US" dirty="0" smtClean="0"/>
              <a:t>Figure Tags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41048" y="2449513"/>
            <a:ext cx="7338104" cy="3951287"/>
          </a:xfrm>
          <a:ln>
            <a:solidFill>
              <a:schemeClr val="tx1"/>
            </a:solidFill>
          </a:ln>
        </p:spPr>
      </p:pic>
    </p:spTree>
    <p:extLst>
      <p:ext uri="{BB962C8B-B14F-4D97-AF65-F5344CB8AC3E}">
        <p14:creationId xmlns:p14="http://schemas.microsoft.com/office/powerpoint/2010/main" val="4120163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Disabilities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1207125"/>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196919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Types</a:t>
            </a:r>
            <a:endParaRPr lang="en-US" dirty="0"/>
          </a:p>
        </p:txBody>
      </p:sp>
      <p:sp>
        <p:nvSpPr>
          <p:cNvPr id="3" name="Text Placeholder 2"/>
          <p:cNvSpPr>
            <a:spLocks noGrp="1"/>
          </p:cNvSpPr>
          <p:nvPr>
            <p:ph type="body" idx="1"/>
          </p:nvPr>
        </p:nvSpPr>
        <p:spPr/>
        <p:txBody>
          <a:bodyPr/>
          <a:lstStyle/>
          <a:p>
            <a:r>
              <a:rPr lang="en-US" dirty="0" smtClean="0"/>
              <a:t>Table Tags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41048" y="2449513"/>
            <a:ext cx="7338104" cy="3951287"/>
          </a:xfrm>
          <a:ln>
            <a:solidFill>
              <a:schemeClr val="tx1"/>
            </a:solidFill>
          </a:ln>
        </p:spPr>
      </p:pic>
    </p:spTree>
    <p:extLst>
      <p:ext uri="{BB962C8B-B14F-4D97-AF65-F5344CB8AC3E}">
        <p14:creationId xmlns:p14="http://schemas.microsoft.com/office/powerpoint/2010/main" val="4125511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Types</a:t>
            </a:r>
            <a:endParaRPr lang="en-US" dirty="0"/>
          </a:p>
        </p:txBody>
      </p:sp>
      <p:sp>
        <p:nvSpPr>
          <p:cNvPr id="3" name="Text Placeholder 2"/>
          <p:cNvSpPr>
            <a:spLocks noGrp="1"/>
          </p:cNvSpPr>
          <p:nvPr>
            <p:ph type="body" idx="1"/>
          </p:nvPr>
        </p:nvSpPr>
        <p:spPr/>
        <p:txBody>
          <a:bodyPr/>
          <a:lstStyle/>
          <a:p>
            <a:r>
              <a:rPr lang="en-US" dirty="0" smtClean="0"/>
              <a:t>Table Tags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41048" y="2449513"/>
            <a:ext cx="7338104" cy="3951286"/>
          </a:xfrm>
          <a:ln>
            <a:solidFill>
              <a:schemeClr val="tx1"/>
            </a:solidFill>
          </a:ln>
        </p:spPr>
      </p:pic>
    </p:spTree>
    <p:extLst>
      <p:ext uri="{BB962C8B-B14F-4D97-AF65-F5344CB8AC3E}">
        <p14:creationId xmlns:p14="http://schemas.microsoft.com/office/powerpoint/2010/main" val="27143823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Types</a:t>
            </a:r>
            <a:endParaRPr lang="en-US" dirty="0"/>
          </a:p>
        </p:txBody>
      </p:sp>
      <p:sp>
        <p:nvSpPr>
          <p:cNvPr id="3" name="Text Placeholder 2"/>
          <p:cNvSpPr>
            <a:spLocks noGrp="1"/>
          </p:cNvSpPr>
          <p:nvPr>
            <p:ph type="body" idx="1"/>
          </p:nvPr>
        </p:nvSpPr>
        <p:spPr/>
        <p:txBody>
          <a:bodyPr/>
          <a:lstStyle/>
          <a:p>
            <a:r>
              <a:rPr lang="en-US" dirty="0" smtClean="0"/>
              <a:t>Link Tags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41048" y="2449513"/>
            <a:ext cx="7338104" cy="3951287"/>
          </a:xfrm>
          <a:ln>
            <a:solidFill>
              <a:schemeClr val="tx1"/>
            </a:solidFill>
          </a:ln>
        </p:spPr>
      </p:pic>
    </p:spTree>
    <p:extLst>
      <p:ext uri="{BB962C8B-B14F-4D97-AF65-F5344CB8AC3E}">
        <p14:creationId xmlns:p14="http://schemas.microsoft.com/office/powerpoint/2010/main" val="20844584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Types</a:t>
            </a:r>
            <a:endParaRPr lang="en-US" dirty="0"/>
          </a:p>
        </p:txBody>
      </p:sp>
      <p:sp>
        <p:nvSpPr>
          <p:cNvPr id="3" name="Text Placeholder 2"/>
          <p:cNvSpPr>
            <a:spLocks noGrp="1"/>
          </p:cNvSpPr>
          <p:nvPr>
            <p:ph type="body" idx="1"/>
          </p:nvPr>
        </p:nvSpPr>
        <p:spPr/>
        <p:txBody>
          <a:bodyPr/>
          <a:lstStyle/>
          <a:p>
            <a:r>
              <a:rPr lang="en-US" dirty="0" smtClean="0"/>
              <a:t>List Tags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41048" y="2449513"/>
            <a:ext cx="7338104" cy="3951287"/>
          </a:xfrm>
          <a:ln>
            <a:solidFill>
              <a:schemeClr val="tx1"/>
            </a:solidFill>
          </a:ln>
        </p:spPr>
      </p:pic>
    </p:spTree>
    <p:extLst>
      <p:ext uri="{BB962C8B-B14F-4D97-AF65-F5344CB8AC3E}">
        <p14:creationId xmlns:p14="http://schemas.microsoft.com/office/powerpoint/2010/main" val="195085960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Types</a:t>
            </a:r>
            <a:endParaRPr lang="en-US" dirty="0"/>
          </a:p>
        </p:txBody>
      </p:sp>
      <p:sp>
        <p:nvSpPr>
          <p:cNvPr id="3" name="Text Placeholder 2"/>
          <p:cNvSpPr>
            <a:spLocks noGrp="1"/>
          </p:cNvSpPr>
          <p:nvPr>
            <p:ph type="body" idx="1"/>
          </p:nvPr>
        </p:nvSpPr>
        <p:spPr/>
        <p:txBody>
          <a:bodyPr/>
          <a:lstStyle/>
          <a:p>
            <a:r>
              <a:rPr lang="en-US" dirty="0" err="1" smtClean="0"/>
              <a:t>Sublist</a:t>
            </a:r>
            <a:r>
              <a:rPr lang="en-US" dirty="0" smtClean="0"/>
              <a:t> Tags</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41048" y="2449513"/>
            <a:ext cx="7338104" cy="3951287"/>
          </a:xfrm>
          <a:ln>
            <a:solidFill>
              <a:schemeClr val="tx1"/>
            </a:solidFill>
          </a:ln>
        </p:spPr>
      </p:pic>
    </p:spTree>
    <p:extLst>
      <p:ext uri="{BB962C8B-B14F-4D97-AF65-F5344CB8AC3E}">
        <p14:creationId xmlns:p14="http://schemas.microsoft.com/office/powerpoint/2010/main" val="79268056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TouchUp</a:t>
            </a:r>
            <a:r>
              <a:rPr lang="en-US" dirty="0" smtClean="0"/>
              <a:t> Reading Order Tool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4175" y="1828800"/>
            <a:ext cx="3295650" cy="4741111"/>
          </a:xfrm>
          <a:ln>
            <a:solidFill>
              <a:schemeClr val="tx1"/>
            </a:solidFill>
          </a:ln>
        </p:spPr>
      </p:pic>
    </p:spTree>
    <p:extLst>
      <p:ext uri="{BB962C8B-B14F-4D97-AF65-F5344CB8AC3E}">
        <p14:creationId xmlns:p14="http://schemas.microsoft.com/office/powerpoint/2010/main" val="11156626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Conclusion</a:t>
            </a:r>
            <a:endParaRPr lang="en-US" dirty="0"/>
          </a:p>
        </p:txBody>
      </p:sp>
    </p:spTree>
    <p:extLst>
      <p:ext uri="{BB962C8B-B14F-4D97-AF65-F5344CB8AC3E}">
        <p14:creationId xmlns:p14="http://schemas.microsoft.com/office/powerpoint/2010/main" val="378113725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Troubleshooting</a:t>
            </a:r>
            <a:endParaRPr lang="en-US" dirty="0"/>
          </a:p>
        </p:txBody>
      </p:sp>
      <p:sp>
        <p:nvSpPr>
          <p:cNvPr id="3" name="Content Placeholder 2"/>
          <p:cNvSpPr>
            <a:spLocks noGrp="1"/>
          </p:cNvSpPr>
          <p:nvPr>
            <p:ph idx="1"/>
          </p:nvPr>
        </p:nvSpPr>
        <p:spPr/>
        <p:txBody>
          <a:bodyPr/>
          <a:lstStyle/>
          <a:p>
            <a:pPr marL="118872" lvl="0" indent="0">
              <a:buClr>
                <a:srgbClr val="F0AD00"/>
              </a:buClr>
              <a:buNone/>
            </a:pPr>
            <a:r>
              <a:rPr lang="en-US" dirty="0">
                <a:solidFill>
                  <a:prstClr val="black"/>
                </a:solidFill>
              </a:rPr>
              <a:t>Several checklists have already been developed to assist with the accessibility check process:</a:t>
            </a:r>
          </a:p>
          <a:p>
            <a:pPr marL="118872" lvl="0" indent="0">
              <a:buClr>
                <a:srgbClr val="F0AD00"/>
              </a:buClr>
              <a:buNone/>
            </a:pPr>
            <a:endParaRPr lang="en-US" sz="1800" dirty="0">
              <a:solidFill>
                <a:prstClr val="black"/>
              </a:solidFill>
            </a:endParaRPr>
          </a:p>
          <a:p>
            <a:pPr lvl="0">
              <a:buClr>
                <a:srgbClr val="F0AD00"/>
              </a:buClr>
            </a:pPr>
            <a:r>
              <a:rPr lang="en-US" sz="2800" dirty="0">
                <a:solidFill>
                  <a:prstClr val="black"/>
                </a:solidFill>
              </a:rPr>
              <a:t>Section 508 Acceptance Checklist (section508.va.gov)</a:t>
            </a:r>
          </a:p>
          <a:p>
            <a:pPr lvl="0">
              <a:buClr>
                <a:srgbClr val="F0AD00"/>
              </a:buClr>
            </a:pPr>
            <a:r>
              <a:rPr lang="en-US" sz="2800" dirty="0" smtClean="0">
                <a:solidFill>
                  <a:prstClr val="black"/>
                </a:solidFill>
              </a:rPr>
              <a:t>PDF File 508 </a:t>
            </a:r>
            <a:r>
              <a:rPr lang="en-US" sz="2800" dirty="0">
                <a:solidFill>
                  <a:prstClr val="black"/>
                </a:solidFill>
              </a:rPr>
              <a:t>Checklist (hhs.gov</a:t>
            </a:r>
            <a:r>
              <a:rPr lang="en-US" sz="2800" dirty="0" smtClean="0">
                <a:solidFill>
                  <a:prstClr val="black"/>
                </a:solidFill>
              </a:rPr>
              <a:t>)</a:t>
            </a:r>
            <a:endParaRPr lang="en-US" sz="2800" dirty="0">
              <a:solidFill>
                <a:prstClr val="black"/>
              </a:solidFill>
            </a:endParaRPr>
          </a:p>
        </p:txBody>
      </p:sp>
      <p:sp>
        <p:nvSpPr>
          <p:cNvPr id="4" name="Text Placeholder 3"/>
          <p:cNvSpPr>
            <a:spLocks noGrp="1"/>
          </p:cNvSpPr>
          <p:nvPr>
            <p:ph type="body" sz="quarter" idx="13"/>
          </p:nvPr>
        </p:nvSpPr>
        <p:spPr/>
        <p:txBody>
          <a:bodyPr/>
          <a:lstStyle/>
          <a:p>
            <a:r>
              <a:rPr lang="en-US" dirty="0" smtClean="0"/>
              <a:t>Refer to Handouts 5 &amp; 6</a:t>
            </a:r>
            <a:endParaRPr lang="en-US" dirty="0"/>
          </a:p>
        </p:txBody>
      </p:sp>
    </p:spTree>
    <p:extLst>
      <p:ext uri="{BB962C8B-B14F-4D97-AF65-F5344CB8AC3E}">
        <p14:creationId xmlns:p14="http://schemas.microsoft.com/office/powerpoint/2010/main" val="159559720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Resources</a:t>
            </a:r>
            <a:endParaRPr lang="en-US" dirty="0"/>
          </a:p>
        </p:txBody>
      </p:sp>
      <p:sp>
        <p:nvSpPr>
          <p:cNvPr id="5" name="Content Placeholder 4"/>
          <p:cNvSpPr>
            <a:spLocks noGrp="1"/>
          </p:cNvSpPr>
          <p:nvPr>
            <p:ph idx="1"/>
          </p:nvPr>
        </p:nvSpPr>
        <p:spPr/>
        <p:txBody>
          <a:bodyPr/>
          <a:lstStyle/>
          <a:p>
            <a:r>
              <a:rPr lang="en-US" dirty="0" smtClean="0"/>
              <a:t>adobe.com/accessibility</a:t>
            </a:r>
          </a:p>
          <a:p>
            <a:r>
              <a:rPr lang="en-US" dirty="0" smtClean="0"/>
              <a:t>webaim.org/techniques/acrobat/</a:t>
            </a:r>
          </a:p>
          <a:p>
            <a:endParaRPr lang="en-US" dirty="0" smtClean="0"/>
          </a:p>
          <a:p>
            <a:endParaRPr lang="en-US" dirty="0"/>
          </a:p>
        </p:txBody>
      </p:sp>
    </p:spTree>
    <p:extLst>
      <p:ext uri="{BB962C8B-B14F-4D97-AF65-F5344CB8AC3E}">
        <p14:creationId xmlns:p14="http://schemas.microsoft.com/office/powerpoint/2010/main" val="110022430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with JAWS</a:t>
            </a:r>
            <a:r>
              <a:rPr lang="en-US" baseline="30000" dirty="0">
                <a:sym typeface="Symbol"/>
              </a:rPr>
              <a:t> </a:t>
            </a:r>
            <a:endParaRPr lang="en-US" dirty="0"/>
          </a:p>
        </p:txBody>
      </p:sp>
      <p:sp>
        <p:nvSpPr>
          <p:cNvPr id="3" name="Text Placeholder 2"/>
          <p:cNvSpPr>
            <a:spLocks noGrp="1"/>
          </p:cNvSpPr>
          <p:nvPr>
            <p:ph type="body" idx="1"/>
          </p:nvPr>
        </p:nvSpPr>
        <p:spPr/>
        <p:txBody>
          <a:bodyPr/>
          <a:lstStyle/>
          <a:p>
            <a:r>
              <a:rPr lang="en-US" dirty="0" smtClean="0"/>
              <a:t>Lesson FOUR</a:t>
            </a:r>
            <a:endParaRPr lang="en-US" dirty="0"/>
          </a:p>
        </p:txBody>
      </p:sp>
    </p:spTree>
    <p:extLst>
      <p:ext uri="{BB962C8B-B14F-4D97-AF65-F5344CB8AC3E}">
        <p14:creationId xmlns:p14="http://schemas.microsoft.com/office/powerpoint/2010/main" val="20587719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ccessibility Principles for Instructional Designers&amp;quot;&quot;/&gt;&lt;property id=&quot;20307&quot; value=&quot;256&quot;/&gt;&lt;/object&gt;&lt;object type=&quot;3&quot; unique_id=&quot;10005&quot;&gt;&lt;property id=&quot;20148&quot; value=&quot;5&quot;/&gt;&lt;property id=&quot;20300&quot; value=&quot;Slide 3 - &amp;quot;Course Overview&amp;quot;&quot;/&gt;&lt;property id=&quot;20307&quot; value=&quot;257&quot;/&gt;&lt;/object&gt;&lt;object type=&quot;3&quot; unique_id=&quot;10006&quot;&gt;&lt;property id=&quot;20148&quot; value=&quot;5&quot;/&gt;&lt;property id=&quot;20300&quot; value=&quot;Slide 4 - &amp;quot;Accessibility Fundamentals&amp;quot;&quot;/&gt;&lt;property id=&quot;20307&quot; value=&quot;258&quot;/&gt;&lt;/object&gt;&lt;object type=&quot;3&quot; unique_id=&quot;10007&quot;&gt;&lt;property id=&quot;20148&quot; value=&quot;5&quot;/&gt;&lt;property id=&quot;20300&quot; value=&quot;Slide 35 - &amp;quot;Microsoft Office Accessibility&amp;quot;&quot;/&gt;&lt;property id=&quot;20307&quot; value=&quot;259&quot;/&gt;&lt;/object&gt;&lt;object type=&quot;3&quot; unique_id=&quot;10008&quot;&gt;&lt;property id=&quot;20148&quot; value=&quot;5&quot;/&gt;&lt;property id=&quot;20300&quot; value=&quot;Slide 58 - &amp;quot;Adobe Acrobat Accessibility&amp;quot;&quot;/&gt;&lt;property id=&quot;20307&quot; value=&quot;260&quot;/&gt;&lt;/object&gt;&lt;object type=&quot;3&quot; unique_id=&quot;10163&quot;&gt;&lt;property id=&quot;20148&quot; value=&quot;5&quot;/&gt;&lt;property id=&quot;20300&quot; value=&quot;Slide 6 - &amp;quot;Why is Accessibility Important?&amp;quot;&quot;/&gt;&lt;property id=&quot;20307&quot; value=&quot;264&quot;/&gt;&lt;/object&gt;&lt;object type=&quot;3&quot; unique_id=&quot;10164&quot;&gt;&lt;property id=&quot;20148&quot; value=&quot;5&quot;/&gt;&lt;property id=&quot;20300&quot; value=&quot;Slide 9 - &amp;quot;Types of Disabilities&amp;quot;&quot;/&gt;&lt;property id=&quot;20307&quot; value=&quot;266&quot;/&gt;&lt;/object&gt;&lt;object type=&quot;3&quot; unique_id=&quot;10165&quot;&gt;&lt;property id=&quot;20148&quot; value=&quot;5&quot;/&gt;&lt;property id=&quot;20300&quot; value=&quot;Slide 10 - &amp;quot;Visual Disabilities&amp;quot;&quot;/&gt;&lt;property id=&quot;20307&quot; value=&quot;267&quot;/&gt;&lt;/object&gt;&lt;object type=&quot;3&quot; unique_id=&quot;10166&quot;&gt;&lt;property id=&quot;20148&quot; value=&quot;5&quot;/&gt;&lt;property id=&quot;20300&quot; value=&quot;Slide 11 - &amp;quot;Auditory Disabilities&amp;quot;&quot;/&gt;&lt;property id=&quot;20307&quot; value=&quot;268&quot;/&gt;&lt;/object&gt;&lt;object type=&quot;3&quot; unique_id=&quot;10167&quot;&gt;&lt;property id=&quot;20148&quot; value=&quot;5&quot;/&gt;&lt;property id=&quot;20300&quot; value=&quot;Slide 12 - &amp;quot;Motor Disabilities&amp;quot;&quot;/&gt;&lt;property id=&quot;20307&quot; value=&quot;269&quot;/&gt;&lt;/object&gt;&lt;object type=&quot;3&quot; unique_id=&quot;10168&quot;&gt;&lt;property id=&quot;20148&quot; value=&quot;5&quot;/&gt;&lt;property id=&quot;20300&quot; value=&quot;Slide 13 - &amp;quot;Other Disabilities&amp;quot;&quot;/&gt;&lt;property id=&quot;20307&quot; value=&quot;270&quot;/&gt;&lt;/object&gt;&lt;object type=&quot;3&quot; unique_id=&quot;10169&quot;&gt;&lt;property id=&quot;20148&quot; value=&quot;5&quot;/&gt;&lt;property id=&quot;20300&quot; value=&quot;Slide 7 - &amp;quot;Why Learn About Disabilities?&amp;quot;&quot;/&gt;&lt;property id=&quot;20307&quot; value=&quot;271&quot;/&gt;&lt;/object&gt;&lt;object type=&quot;3&quot; unique_id=&quot;10170&quot;&gt;&lt;property id=&quot;20148&quot; value=&quot;5&quot;/&gt;&lt;property id=&quot;20300&quot; value=&quot;Slide 30 - &amp;quot;U.S. Accessibility Laws&amp;quot;&quot;/&gt;&lt;property id=&quot;20307&quot; value=&quot;265&quot;/&gt;&lt;/object&gt;&lt;object type=&quot;3&quot; unique_id=&quot;10171&quot;&gt;&lt;property id=&quot;20148&quot; value=&quot;5&quot;/&gt;&lt;property id=&quot;20300&quot; value=&quot;Slide 31 - &amp;quot;§508 and Instructional Design&amp;quot;&quot;/&gt;&lt;property id=&quot;20307&quot; value=&quot;272&quot;/&gt;&lt;/object&gt;&lt;object type=&quot;3&quot; unique_id=&quot;10172&quot;&gt;&lt;property id=&quot;20148&quot; value=&quot;5&quot;/&gt;&lt;property id=&quot;20300&quot; value=&quot;Slide 34 - &amp;quot;Additional Resources&amp;quot;&quot;/&gt;&lt;property id=&quot;20307&quot; value=&quot;261&quot;/&gt;&lt;/object&gt;&lt;object type=&quot;3&quot; unique_id=&quot;10173&quot;&gt;&lt;property id=&quot;20148&quot; value=&quot;5&quot;/&gt;&lt;property id=&quot;20300&quot; value=&quot;Slide 57 - &amp;quot;Additional Resources&amp;quot;&quot;/&gt;&lt;property id=&quot;20307&quot; value=&quot;262&quot;/&gt;&lt;/object&gt;&lt;object type=&quot;3&quot; unique_id=&quot;10174&quot;&gt;&lt;property id=&quot;20148&quot; value=&quot;5&quot;/&gt;&lt;property id=&quot;20300&quot; value=&quot;Slide 98 - &amp;quot;Additional Resources&amp;quot;&quot;/&gt;&lt;property id=&quot;20307&quot; value=&quot;263&quot;/&gt;&lt;/object&gt;&lt;object type=&quot;3&quot; unique_id=&quot;10593&quot;&gt;&lt;property id=&quot;20148&quot; value=&quot;5&quot;/&gt;&lt;property id=&quot;20300&quot; value=&quot;Slide 37 - &amp;quot;Accessibility Starts at the Source&amp;quot;&quot;/&gt;&lt;property id=&quot;20307&quot; value=&quot;273&quot;/&gt;&lt;/object&gt;&lt;object type=&quot;3&quot; unique_id=&quot;10595&quot;&gt;&lt;property id=&quot;20148&quot; value=&quot;5&quot;/&gt;&lt;property id=&quot;20300&quot; value=&quot;Slide 39 - &amp;quot;Basic Design Considerations&amp;quot;&quot;/&gt;&lt;property id=&quot;20307&quot; value=&quot;275&quot;/&gt;&lt;/object&gt;&lt;object type=&quot;3&quot; unique_id=&quot;10596&quot;&gt;&lt;property id=&quot;20148&quot; value=&quot;5&quot;/&gt;&lt;property id=&quot;20300&quot; value=&quot;Slide 53 - &amp;quot;The Office Accessibility Check&amp;quot;&quot;/&gt;&lt;property id=&quot;20307&quot; value=&quot;276&quot;/&gt;&lt;/object&gt;&lt;object type=&quot;3&quot; unique_id=&quot;10597&quot;&gt;&lt;property id=&quot;20148&quot; value=&quot;5&quot;/&gt;&lt;property id=&quot;20300&quot; value=&quot;Slide 54 - &amp;quot;The Office Accessibility Check&amp;quot;&quot;/&gt;&lt;property id=&quot;20307&quot; value=&quot;281&quot;/&gt;&lt;/object&gt;&lt;object type=&quot;3&quot; unique_id=&quot;10598&quot;&gt;&lt;property id=&quot;20148&quot; value=&quot;5&quot;/&gt;&lt;property id=&quot;20300&quot; value=&quot;Slide 56 - &amp;quot;Basic Troubleshooting&amp;quot;&quot;/&gt;&lt;property id=&quot;20307&quot; value=&quot;288&quot;/&gt;&lt;/object&gt;&lt;object type=&quot;3&quot; unique_id=&quot;10600&quot;&gt;&lt;property id=&quot;20148&quot; value=&quot;5&quot;/&gt;&lt;property id=&quot;20300&quot; value=&quot;Slide 60 - &amp;quot;PDF as Source and Non-Source Files&amp;quot;&quot;/&gt;&lt;property id=&quot;20307&quot; value=&quot;278&quot;/&gt;&lt;/object&gt;&lt;object type=&quot;3&quot; unique_id=&quot;10601&quot;&gt;&lt;property id=&quot;20148&quot; value=&quot;5&quot;/&gt;&lt;property id=&quot;20300&quot; value=&quot;Slide 65 - &amp;quot;Setting Up Your Workspace&amp;quot;&quot;/&gt;&lt;property id=&quot;20307&quot; value=&quot;279&quot;/&gt;&lt;/object&gt;&lt;object type=&quot;3&quot; unique_id=&quot;10602&quot;&gt;&lt;property id=&quot;20148&quot; value=&quot;5&quot;/&gt;&lt;property id=&quot;20300&quot; value=&quot;Slide 75 - &amp;quot;The Acrobat Accessibility Check&amp;quot;&quot;/&gt;&lt;property id=&quot;20307&quot; value=&quot;280&quot;/&gt;&lt;/object&gt;&lt;object type=&quot;3&quot; unique_id=&quot;10604&quot;&gt;&lt;property id=&quot;20148&quot; value=&quot;5&quot;/&gt;&lt;property id=&quot;20300&quot; value=&quot;Slide 78 - &amp;quot;Document Metadata&amp;quot;&quot;/&gt;&lt;property id=&quot;20307&quot; value=&quot;283&quot;/&gt;&lt;/object&gt;&lt;object type=&quot;3&quot; unique_id=&quot;10606&quot;&gt;&lt;property id=&quot;20148&quot; value=&quot;5&quot;/&gt;&lt;property id=&quot;20300&quot; value=&quot;Slide 82 - &amp;quot;What are Tags?&amp;quot;&quot;/&gt;&lt;property id=&quot;20307&quot; value=&quot;285&quot;/&gt;&lt;/object&gt;&lt;object type=&quot;3&quot; unique_id=&quot;10607&quot;&gt;&lt;property id=&quot;20148&quot; value=&quot;5&quot;/&gt;&lt;property id=&quot;20300&quot; value=&quot;Slide 84 - &amp;quot;Working With Tags&amp;quot;&quot;/&gt;&lt;property id=&quot;20307&quot; value=&quot;286&quot;/&gt;&lt;/object&gt;&lt;object type=&quot;3&quot; unique_id=&quot;10608&quot;&gt;&lt;property id=&quot;20148&quot; value=&quot;5&quot;/&gt;&lt;property id=&quot;20300&quot; value=&quot;Slide 88 - &amp;quot;Tag Types&amp;quot;&quot;/&gt;&lt;property id=&quot;20307&quot; value=&quot;287&quot;/&gt;&lt;/object&gt;&lt;object type=&quot;3&quot; unique_id=&quot;10610&quot;&gt;&lt;property id=&quot;20148&quot; value=&quot;5&quot;/&gt;&lt;property id=&quot;20300&quot; value=&quot;Slide 95 - &amp;quot;The TouchUp Reading Order Tool&amp;quot;&quot;/&gt;&lt;property id=&quot;20307&quot; value=&quot;291&quot;/&gt;&lt;/object&gt;&lt;object type=&quot;3&quot; unique_id=&quot;10611&quot;&gt;&lt;property id=&quot;20148&quot; value=&quot;5&quot;/&gt;&lt;property id=&quot;20300&quot; value=&quot;Slide 97 - &amp;quot;Basic Troubleshooting&amp;quot;&quot;/&gt;&lt;property id=&quot;20307&quot; value=&quot;289&quot;/&gt;&lt;/object&gt;&lt;object type=&quot;3&quot; unique_id=&quot;10848&quot;&gt;&lt;property id=&quot;20148&quot; value=&quot;5&quot;/&gt;&lt;property id=&quot;20300&quot; value=&quot;Slide 99 - &amp;quot;Testing with JAWS &amp;quot;&quot;/&gt;&lt;property id=&quot;20307&quot; value=&quot;294&quot;/&gt;&lt;/object&gt;&lt;object type=&quot;3&quot; unique_id=&quot;10849&quot;&gt;&lt;property id=&quot;20148&quot; value=&quot;5&quot;/&gt;&lt;property id=&quot;20300&quot; value=&quot;Slide 101 - &amp;quot;What is JAWS ?&amp;quot;&quot;/&gt;&lt;property id=&quot;20307&quot; value=&quot;295&quot;/&gt;&lt;/object&gt;&lt;object type=&quot;3&quot; unique_id=&quot;10850&quot;&gt;&lt;property id=&quot;20148&quot; value=&quot;5&quot;/&gt;&lt;property id=&quot;20300&quot; value=&quot;Slide 103 - &amp;quot;Using JAWS &amp;quot;&quot;/&gt;&lt;property id=&quot;20307&quot; value=&quot;296&quot;/&gt;&lt;/object&gt;&lt;object type=&quot;3&quot; unique_id=&quot;11445&quot;&gt;&lt;property id=&quot;20148&quot; value=&quot;5&quot;/&gt;&lt;property id=&quot;20300&quot; value=&quot;Slide 2 - &amp;quot;What You Will Learn&amp;quot;&quot;/&gt;&lt;property id=&quot;20307&quot; value=&quot;302&quot;/&gt;&lt;/object&gt;&lt;object type=&quot;3&quot; unique_id=&quot;11447&quot;&gt;&lt;property id=&quot;20148&quot; value=&quot;5&quot;/&gt;&lt;property id=&quot;20300&quot; value=&quot;Slide 104 - &amp;quot;Additional Resources&amp;quot;&quot;/&gt;&lt;property id=&quot;20307&quot; value=&quot;298&quot;/&gt;&lt;/object&gt;&lt;object type=&quot;3&quot; unique_id=&quot;11448&quot;&gt;&lt;property id=&quot;20148&quot; value=&quot;5&quot;/&gt;&lt;property id=&quot;20300&quot; value=&quot;Slide 105 - &amp;quot;Capstone Exercise &amp;quot;&quot;/&gt;&lt;property id=&quot;20307&quot; value=&quot;300&quot;/&gt;&lt;/object&gt;&lt;object type=&quot;3&quot; unique_id=&quot;11449&quot;&gt;&lt;property id=&quot;20148&quot; value=&quot;5&quot;/&gt;&lt;property id=&quot;20300&quot; value=&quot;Slide 106 - &amp;quot;Summary and Review&amp;quot;&quot;/&gt;&lt;property id=&quot;20307&quot; value=&quot;301&quot;/&gt;&lt;/object&gt;&lt;object type=&quot;3&quot; unique_id=&quot;11691&quot;&gt;&lt;property id=&quot;20148&quot; value=&quot;5&quot;/&gt;&lt;property id=&quot;20300&quot; value=&quot;Slide 66 - &amp;quot;Modifying the Navigation Pane&amp;quot;&quot;/&gt;&lt;property id=&quot;20307&quot; value=&quot;303&quot;/&gt;&lt;/object&gt;&lt;object type=&quot;3&quot; unique_id=&quot;11692&quot;&gt;&lt;property id=&quot;20148&quot; value=&quot;5&quot;/&gt;&lt;property id=&quot;20300&quot; value=&quot;Slide 67 - &amp;quot;Modifying the Navigation Pane&amp;quot;&quot;/&gt;&lt;property id=&quot;20307&quot; value=&quot;304&quot;/&gt;&lt;/object&gt;&lt;object type=&quot;3&quot; unique_id=&quot;11693&quot;&gt;&lt;property id=&quot;20148&quot; value=&quot;5&quot;/&gt;&lt;property id=&quot;20300&quot; value=&quot;Slide 68 - &amp;quot;Modifying the Navigation Pane&amp;quot;&quot;/&gt;&lt;property id=&quot;20307&quot; value=&quot;306&quot;/&gt;&lt;/object&gt;&lt;object type=&quot;3&quot; unique_id=&quot;11694&quot;&gt;&lt;property id=&quot;20148&quot; value=&quot;5&quot;/&gt;&lt;property id=&quot;20300&quot; value=&quot;Slide 71 - &amp;quot;Modifying the Tools Panel&amp;quot;&quot;/&gt;&lt;property id=&quot;20307&quot; value=&quot;305&quot;/&gt;&lt;/object&gt;&lt;object type=&quot;3&quot; unique_id=&quot;12163&quot;&gt;&lt;property id=&quot;20148&quot; value=&quot;5&quot;/&gt;&lt;property id=&quot;20300&quot; value=&quot;Slide 69 - &amp;quot;Modifying the Navigation Pane&amp;quot;&quot;/&gt;&lt;property id=&quot;20307&quot; value=&quot;309&quot;/&gt;&lt;/object&gt;&lt;object type=&quot;3&quot; unique_id=&quot;12164&quot;&gt;&lt;property id=&quot;20148&quot; value=&quot;5&quot;/&gt;&lt;property id=&quot;20300&quot; value=&quot;Slide 72 - &amp;quot;Modifying the Tools Panel&amp;quot;&quot;/&gt;&lt;property id=&quot;20307&quot; value=&quot;307&quot;/&gt;&lt;/object&gt;&lt;object type=&quot;3&quot; unique_id=&quot;12165&quot;&gt;&lt;property id=&quot;20148&quot; value=&quot;5&quot;/&gt;&lt;property id=&quot;20300&quot; value=&quot;Slide 73 - &amp;quot;Modifying the Tools Panel&amp;quot;&quot;/&gt;&lt;property id=&quot;20307&quot; value=&quot;308&quot;/&gt;&lt;/object&gt;&lt;object type=&quot;3&quot; unique_id=&quot;12221&quot;&gt;&lt;property id=&quot;20148&quot; value=&quot;5&quot;/&gt;&lt;property id=&quot;20300&quot; value=&quot;Slide 70 - &amp;quot;Modifying the Navigation Pane&amp;quot;&quot;/&gt;&lt;property id=&quot;20307&quot; value=&quot;310&quot;/&gt;&lt;/object&gt;&lt;object type=&quot;3&quot; unique_id=&quot;12894&quot;&gt;&lt;property id=&quot;20148&quot; value=&quot;5&quot;/&gt;&lt;property id=&quot;20300&quot; value=&quot;Slide 5 - &amp;quot;What You Will Learn&amp;quot;&quot;/&gt;&lt;property id=&quot;20307&quot; value=&quot;313&quot;/&gt;&lt;/object&gt;&lt;object type=&quot;3&quot; unique_id=&quot;12895&quot;&gt;&lt;property id=&quot;20148&quot; value=&quot;5&quot;/&gt;&lt;property id=&quot;20300&quot; value=&quot;Slide 36 - &amp;quot;What You Will Learn&amp;quot;&quot;/&gt;&lt;property id=&quot;20307&quot; value=&quot;312&quot;/&gt;&lt;/object&gt;&lt;object type=&quot;3&quot; unique_id=&quot;12896&quot;&gt;&lt;property id=&quot;20148&quot; value=&quot;5&quot;/&gt;&lt;property id=&quot;20300&quot; value=&quot;Slide 59 - &amp;quot;What You Will Learn&amp;quot;&quot;/&gt;&lt;property id=&quot;20307&quot; value=&quot;311&quot;/&gt;&lt;/object&gt;&lt;object type=&quot;3&quot; unique_id=&quot;12897&quot;&gt;&lt;property id=&quot;20148&quot; value=&quot;5&quot;/&gt;&lt;property id=&quot;20300&quot; value=&quot;Slide 64&quot;/&gt;&lt;property id=&quot;20307&quot; value=&quot;317&quot;/&gt;&lt;/object&gt;&lt;object type=&quot;3&quot; unique_id=&quot;12898&quot;&gt;&lt;property id=&quot;20148&quot; value=&quot;5&quot;/&gt;&lt;property id=&quot;20300&quot; value=&quot;Slide 100 - &amp;quot;What You Will Learn&amp;quot;&quot;/&gt;&lt;property id=&quot;20307&quot; value=&quot;314&quot;/&gt;&lt;/object&gt;&lt;object type=&quot;3&quot; unique_id=&quot;12899&quot;&gt;&lt;property id=&quot;20148&quot; value=&quot;5&quot;/&gt;&lt;property id=&quot;20300&quot; value=&quot;Slide 102 - &amp;quot;Installing JAWS Demo&amp;quot;&quot;/&gt;&lt;property id=&quot;20307&quot; value=&quot;315&quot;/&gt;&lt;/object&gt;&lt;object type=&quot;3&quot; unique_id=&quot;13148&quot;&gt;&lt;property id=&quot;20148&quot; value=&quot;5&quot;/&gt;&lt;property id=&quot;20300&quot; value=&quot;Slide 74&quot;/&gt;&lt;property id=&quot;20307&quot; value=&quot;318&quot;/&gt;&lt;/object&gt;&lt;object type=&quot;3&quot; unique_id=&quot;13149&quot;&gt;&lt;property id=&quot;20148&quot; value=&quot;5&quot;/&gt;&lt;property id=&quot;20300&quot; value=&quot;Slide 81&quot;/&gt;&lt;property id=&quot;20307&quot; value=&quot;319&quot;/&gt;&lt;/object&gt;&lt;object type=&quot;3&quot; unique_id=&quot;13534&quot;&gt;&lt;property id=&quot;20148&quot; value=&quot;5&quot;/&gt;&lt;property id=&quot;20300&quot; value=&quot;Slide 8&quot;/&gt;&lt;property id=&quot;20307&quot; value=&quot;320&quot;/&gt;&lt;/object&gt;&lt;object type=&quot;3&quot; unique_id=&quot;13535&quot;&gt;&lt;property id=&quot;20148&quot; value=&quot;5&quot;/&gt;&lt;property id=&quot;20300&quot; value=&quot;Slide 29&quot;/&gt;&lt;property id=&quot;20307&quot; value=&quot;321&quot;/&gt;&lt;/object&gt;&lt;object type=&quot;3&quot; unique_id=&quot;13800&quot;&gt;&lt;property id=&quot;20148&quot; value=&quot;5&quot;/&gt;&lt;property id=&quot;20300&quot; value=&quot;Slide 14&quot;/&gt;&lt;property id=&quot;20307&quot; value=&quot;323&quot;/&gt;&lt;/object&gt;&lt;object type=&quot;3&quot; unique_id=&quot;13801&quot;&gt;&lt;property id=&quot;20148&quot; value=&quot;5&quot;/&gt;&lt;property id=&quot;20300&quot; value=&quot;Slide 18&quot;/&gt;&lt;property id=&quot;20307&quot; value=&quot;322&quot;/&gt;&lt;/object&gt;&lt;object type=&quot;3&quot; unique_id=&quot;14686&quot;&gt;&lt;property id=&quot;20148&quot; value=&quot;5&quot;/&gt;&lt;property id=&quot;20300&quot; value=&quot;Slide 15 - &amp;quot;Screen Readers&amp;quot;&quot;/&gt;&lt;property id=&quot;20307&quot; value=&quot;330&quot;/&gt;&lt;/object&gt;&lt;object type=&quot;3&quot; unique_id=&quot;14687&quot;&gt;&lt;property id=&quot;20148&quot; value=&quot;5&quot;/&gt;&lt;property id=&quot;20300&quot; value=&quot;Slide 26 - &amp;quot;Headings and Styles&amp;quot;&quot;/&gt;&lt;property id=&quot;20307&quot; value=&quot;326&quot;/&gt;&lt;/object&gt;&lt;object type=&quot;3&quot; unique_id=&quot;14688&quot;&gt;&lt;property id=&quot;20148&quot; value=&quot;5&quot;/&gt;&lt;property id=&quot;20300&quot; value=&quot;Slide 19 - &amp;quot;Alternate Text&amp;quot;&quot;/&gt;&lt;property id=&quot;20307&quot; value=&quot;324&quot;/&gt;&lt;/object&gt;&lt;object type=&quot;3&quot; unique_id=&quot;14689&quot;&gt;&lt;property id=&quot;20148&quot; value=&quot;5&quot;/&gt;&lt;property id=&quot;20300&quot; value=&quot;Slide 22 - &amp;quot;Color Contrast&amp;quot;&quot;/&gt;&lt;property id=&quot;20307&quot; value=&quot;327&quot;/&gt;&lt;/object&gt;&lt;object type=&quot;3&quot; unique_id=&quot;14690&quot;&gt;&lt;property id=&quot;20148&quot; value=&quot;5&quot;/&gt;&lt;property id=&quot;20300&quot; value=&quot;Slide 24 - &amp;quot;Captioning and Transcripts&amp;quot;&quot;/&gt;&lt;property id=&quot;20307&quot; value=&quot;325&quot;/&gt;&lt;/object&gt;&lt;object type=&quot;3&quot; unique_id=&quot;14692&quot;&gt;&lt;property id=&quot;20148&quot; value=&quot;5&quot;/&gt;&lt;property id=&quot;20300&quot; value=&quot;Slide 32&quot;/&gt;&lt;property id=&quot;20307&quot; value=&quot;329&quot;/&gt;&lt;/object&gt;&lt;object type=&quot;3&quot; unique_id=&quot;15068&quot;&gt;&lt;property id=&quot;20148&quot; value=&quot;5&quot;/&gt;&lt;property id=&quot;20300&quot; value=&quot;Slide 96&quot;/&gt;&lt;property id=&quot;20307&quot; value=&quot;331&quot;/&gt;&lt;/object&gt;&lt;object type=&quot;3&quot; unique_id=&quot;15992&quot;&gt;&lt;property id=&quot;20148&quot; value=&quot;5&quot;/&gt;&lt;property id=&quot;20300&quot; value=&quot;Slide 16 - &amp;quot;Alternative Keyboards&amp;quot;&quot;/&gt;&lt;property id=&quot;20307&quot; value=&quot;333&quot;/&gt;&lt;/object&gt;&lt;object type=&quot;3&quot; unique_id=&quot;15993&quot;&gt;&lt;property id=&quot;20148&quot; value=&quot;5&quot;/&gt;&lt;property id=&quot;20300&quot; value=&quot;Slide 23 - &amp;quot;Text Size and Resolution&amp;quot;&quot;/&gt;&lt;property id=&quot;20307&quot; value=&quot;335&quot;/&gt;&lt;/object&gt;&lt;object type=&quot;3&quot; unique_id=&quot;15994&quot;&gt;&lt;property id=&quot;20148&quot; value=&quot;5&quot;/&gt;&lt;property id=&quot;20300&quot; value=&quot;Slide 27 - &amp;quot;Conveying Meaning&amp;quot;&quot;/&gt;&lt;property id=&quot;20307&quot; value=&quot;336&quot;/&gt;&lt;/object&gt;&lt;object type=&quot;3&quot; unique_id=&quot;15995&quot;&gt;&lt;property id=&quot;20148&quot; value=&quot;5&quot;/&gt;&lt;property id=&quot;20300&quot; value=&quot;Slide 83 - &amp;quot;Adding Tags&amp;quot;&quot;/&gt;&lt;property id=&quot;20307&quot; value=&quot;337&quot;/&gt;&lt;/object&gt;&lt;object type=&quot;3&quot; unique_id=&quot;17468&quot;&gt;&lt;property id=&quot;20148&quot; value=&quot;5&quot;/&gt;&lt;property id=&quot;20300&quot; value=&quot;Slide 28 - &amp;quot;Using Appropriate Language&amp;quot;&quot;/&gt;&lt;property id=&quot;20307&quot; value=&quot;343&quot;/&gt;&lt;/object&gt;&lt;object type=&quot;3&quot; unique_id=&quot;17469&quot;&gt;&lt;property id=&quot;20148&quot; value=&quot;5&quot;/&gt;&lt;property id=&quot;20300&quot; value=&quot;Slide 38&quot;/&gt;&lt;property id=&quot;20307&quot; value=&quot;338&quot;/&gt;&lt;/object&gt;&lt;object type=&quot;3&quot; unique_id=&quot;17470&quot;&gt;&lt;property id=&quot;20148&quot; value=&quot;5&quot;/&gt;&lt;property id=&quot;20300&quot; value=&quot;Slide 40 - &amp;quot;Alternate Text&amp;quot;&quot;/&gt;&lt;property id=&quot;20307&quot; value=&quot;341&quot;/&gt;&lt;/object&gt;&lt;object type=&quot;3&quot; unique_id=&quot;17471&quot;&gt;&lt;property id=&quot;20148&quot; value=&quot;5&quot;/&gt;&lt;property id=&quot;20300&quot; value=&quot;Slide 41 - &amp;quot;Alternate Text&amp;quot;&quot;/&gt;&lt;property id=&quot;20307&quot; value=&quot;342&quot;/&gt;&lt;/object&gt;&lt;object type=&quot;3&quot; unique_id=&quot;17472&quot;&gt;&lt;property id=&quot;20148&quot; value=&quot;5&quot;/&gt;&lt;property id=&quot;20300&quot; value=&quot;Slide 43 - &amp;quot;Reading Order&amp;quot;&quot;/&gt;&lt;property id=&quot;20307&quot; value=&quot;344&quot;/&gt;&lt;/object&gt;&lt;object type=&quot;3&quot; unique_id=&quot;17473&quot;&gt;&lt;property id=&quot;20148&quot; value=&quot;5&quot;/&gt;&lt;property id=&quot;20300&quot; value=&quot;Slide 44 - &amp;quot;Headings and Styles&amp;quot;&quot;/&gt;&lt;property id=&quot;20307&quot; value=&quot;345&quot;/&gt;&lt;/object&gt;&lt;object type=&quot;3&quot; unique_id=&quot;17474&quot;&gt;&lt;property id=&quot;20148&quot; value=&quot;5&quot;/&gt;&lt;property id=&quot;20300&quot; value=&quot;Slide 52&quot;/&gt;&lt;property id=&quot;20307&quot; value=&quot;339&quot;/&gt;&lt;/object&gt;&lt;object type=&quot;3&quot; unique_id=&quot;17475&quot;&gt;&lt;property id=&quot;20148&quot; value=&quot;5&quot;/&gt;&lt;property id=&quot;20300&quot; value=&quot;Slide 55&quot;/&gt;&lt;property id=&quot;20307&quot; value=&quot;340&quot;/&gt;&lt;/object&gt;&lt;object type=&quot;3&quot; unique_id=&quot;17828&quot;&gt;&lt;property id=&quot;20148&quot; value=&quot;5&quot;/&gt;&lt;property id=&quot;20300&quot; value=&quot;Slide 21 - &amp;quot;Alternate Text&amp;quot;&quot;/&gt;&lt;property id=&quot;20307&quot; value=&quot;346&quot;/&gt;&lt;/object&gt;&lt;object type=&quot;3&quot; unique_id=&quot;18096&quot;&gt;&lt;property id=&quot;20148&quot; value=&quot;5&quot;/&gt;&lt;property id=&quot;20300&quot; value=&quot;Slide 42 - &amp;quot;Alternate Text&amp;quot;&quot;/&gt;&lt;property id=&quot;20307&quot; value=&quot;347&quot;/&gt;&lt;/object&gt;&lt;object type=&quot;3&quot; unique_id=&quot;18547&quot;&gt;&lt;property id=&quot;20148&quot; value=&quot;5&quot;/&gt;&lt;property id=&quot;20300&quot; value=&quot;Slide 20 - &amp;quot;Alternate Text&amp;quot;&quot;/&gt;&lt;property id=&quot;20307&quot; value=&quot;348&quot;/&gt;&lt;/object&gt;&lt;object type=&quot;3&quot; unique_id=&quot;18548&quot;&gt;&lt;property id=&quot;20148&quot; value=&quot;5&quot;/&gt;&lt;property id=&quot;20300&quot; value=&quot;Slide 45 - &amp;quot;Text Formatting&amp;quot;&quot;/&gt;&lt;property id=&quot;20307&quot; value=&quot;350&quot;/&gt;&lt;/object&gt;&lt;object type=&quot;3&quot; unique_id=&quot;18549&quot;&gt;&lt;property id=&quot;20148&quot; value=&quot;5&quot;/&gt;&lt;property id=&quot;20300&quot; value=&quot;Slide 47 - &amp;quot;Tables&amp;quot;&quot;/&gt;&lt;property id=&quot;20307&quot; value=&quot;349&quot;/&gt;&lt;/object&gt;&lt;object type=&quot;3&quot; unique_id=&quot;19015&quot;&gt;&lt;property id=&quot;20148&quot; value=&quot;5&quot;/&gt;&lt;property id=&quot;20300&quot; value=&quot;Slide 51 - &amp;quot;Hyperlinks&amp;quot;&quot;/&gt;&lt;property id=&quot;20307&quot; value=&quot;351&quot;/&gt;&lt;/object&gt;&lt;object type=&quot;3&quot; unique_id=&quot;19204&quot;&gt;&lt;property id=&quot;20148&quot; value=&quot;5&quot;/&gt;&lt;property id=&quot;20300&quot; value=&quot;Slide 76 - &amp;quot;The Acrobat Accessibility Check&amp;quot;&quot;/&gt;&lt;property id=&quot;20307&quot; value=&quot;352&quot;/&gt;&lt;/object&gt;&lt;object type=&quot;3&quot; unique_id=&quot;19676&quot;&gt;&lt;property id=&quot;20148&quot; value=&quot;5&quot;/&gt;&lt;property id=&quot;20300&quot; value=&quot;Slide 33 - &amp;quot;Accessibility and The ISD Process&amp;quot;&quot;/&gt;&lt;property id=&quot;20307&quot; value=&quot;353&quot;/&gt;&lt;/object&gt;&lt;object type=&quot;3&quot; unique_id=&quot;20622&quot;&gt;&lt;property id=&quot;20148&quot; value=&quot;5&quot;/&gt;&lt;property id=&quot;20300&quot; value=&quot;Slide 48 - &amp;quot;Tables&amp;quot;&quot;/&gt;&lt;property id=&quot;20307&quot; value=&quot;354&quot;/&gt;&lt;/object&gt;&lt;object type=&quot;3&quot; unique_id=&quot;20623&quot;&gt;&lt;property id=&quot;20148&quot; value=&quot;5&quot;/&gt;&lt;property id=&quot;20300&quot; value=&quot;Slide 62 - &amp;quot;Creating PDF Files&amp;quot;&quot;/&gt;&lt;property id=&quot;20307&quot; value=&quot;355&quot;/&gt;&lt;/object&gt;&lt;object type=&quot;3&quot; unique_id=&quot;20912&quot;&gt;&lt;property id=&quot;20148&quot; value=&quot;5&quot;/&gt;&lt;property id=&quot;20300&quot; value=&quot;Slide 17 - &amp;quot;Other Input Technologies&amp;quot;&quot;/&gt;&lt;property id=&quot;20307&quot; value=&quot;356&quot;/&gt;&lt;/object&gt;&lt;object type=&quot;3&quot; unique_id=&quot;21008&quot;&gt;&lt;property id=&quot;20148&quot; value=&quot;5&quot;/&gt;&lt;property id=&quot;20300&quot; value=&quot;Slide 50 - &amp;quot;Lists&amp;quot;&quot;/&gt;&lt;property id=&quot;20307&quot; value=&quot;357&quot;/&gt;&lt;/object&gt;&lt;object type=&quot;3&quot; unique_id=&quot;21197&quot;&gt;&lt;property id=&quot;20148&quot; value=&quot;5&quot;/&gt;&lt;property id=&quot;20300&quot; value=&quot;Slide 25 - &amp;quot;Captioning and Transcripts&amp;quot;&quot;/&gt;&lt;property id=&quot;20307&quot; value=&quot;359&quot;/&gt;&lt;/object&gt;&lt;object type=&quot;3&quot; unique_id=&quot;21198&quot;&gt;&lt;property id=&quot;20148&quot; value=&quot;5&quot;/&gt;&lt;property id=&quot;20300&quot; value=&quot;Slide 46 - &amp;quot;Text Formatting&amp;quot;&quot;/&gt;&lt;property id=&quot;20307&quot; value=&quot;358&quot;/&gt;&lt;/object&gt;&lt;object type=&quot;3&quot; unique_id=&quot;21679&quot;&gt;&lt;property id=&quot;20148&quot; value=&quot;5&quot;/&gt;&lt;property id=&quot;20300&quot; value=&quot;Slide 61&quot;/&gt;&lt;property id=&quot;20307&quot; value=&quot;360&quot;/&gt;&lt;/object&gt;&lt;object type=&quot;3&quot; unique_id=&quot;21680&quot;&gt;&lt;property id=&quot;20148&quot; value=&quot;5&quot;/&gt;&lt;property id=&quot;20300&quot; value=&quot;Slide 63 - &amp;quot;Creating PDF Files&amp;quot;&quot;/&gt;&lt;property id=&quot;20307&quot; value=&quot;361&quot;/&gt;&lt;/object&gt;&lt;object type=&quot;3&quot; unique_id=&quot;21681&quot;&gt;&lt;property id=&quot;20148&quot; value=&quot;5&quot;/&gt;&lt;property id=&quot;20300&quot; value=&quot;Slide 77&quot;/&gt;&lt;property id=&quot;20307&quot; value=&quot;362&quot;/&gt;&lt;/object&gt;&lt;object type=&quot;3&quot; unique_id=&quot;21682&quot;&gt;&lt;property id=&quot;20148&quot; value=&quot;5&quot;/&gt;&lt;property id=&quot;20300&quot; value=&quot;Slide 79 - &amp;quot;Document Metadata&amp;quot;&quot;/&gt;&lt;property id=&quot;20307&quot; value=&quot;363&quot;/&gt;&lt;/object&gt;&lt;object type=&quot;3&quot; unique_id=&quot;21683&quot;&gt;&lt;property id=&quot;20148&quot; value=&quot;5&quot;/&gt;&lt;property id=&quot;20300&quot; value=&quot;Slide 80 - &amp;quot;Document Metadata&amp;quot;&quot;/&gt;&lt;property id=&quot;20307&quot; value=&quot;364&quot;/&gt;&lt;/object&gt;&lt;object type=&quot;3&quot; unique_id=&quot;22084&quot;&gt;&lt;property id=&quot;20148&quot; value=&quot;5&quot;/&gt;&lt;property id=&quot;20300&quot; value=&quot;Slide 90 - &amp;quot;Tag Types&amp;quot;&quot;/&gt;&lt;property id=&quot;20307&quot; value=&quot;365&quot;/&gt;&lt;/object&gt;&lt;object type=&quot;3&quot; unique_id=&quot;22085&quot;&gt;&lt;property id=&quot;20148&quot; value=&quot;5&quot;/&gt;&lt;property id=&quot;20300&quot; value=&quot;Slide 87 - &amp;quot;Tag Types&amp;quot;&quot;/&gt;&lt;property id=&quot;20307&quot; value=&quot;368&quot;/&gt;&lt;/object&gt;&lt;object type=&quot;3&quot; unique_id=&quot;22086&quot;&gt;&lt;property id=&quot;20148&quot; value=&quot;5&quot;/&gt;&lt;property id=&quot;20300&quot; value=&quot;Slide 89 - &amp;quot;Tag Types&amp;quot;&quot;/&gt;&lt;property id=&quot;20307&quot; value=&quot;371&quot;/&gt;&lt;/object&gt;&lt;object type=&quot;3&quot; unique_id=&quot;22087&quot;&gt;&lt;property id=&quot;20148&quot; value=&quot;5&quot;/&gt;&lt;property id=&quot;20300&quot; value=&quot;Slide 91 - &amp;quot;Tag Types&amp;quot;&quot;/&gt;&lt;property id=&quot;20307&quot; value=&quot;366&quot;/&gt;&lt;/object&gt;&lt;object type=&quot;3&quot; unique_id=&quot;22088&quot;&gt;&lt;property id=&quot;20148&quot; value=&quot;5&quot;/&gt;&lt;property id=&quot;20300&quot; value=&quot;Slide 92 - &amp;quot;Tag Types&amp;quot;&quot;/&gt;&lt;property id=&quot;20307&quot; value=&quot;367&quot;/&gt;&lt;/object&gt;&lt;object type=&quot;3&quot; unique_id=&quot;22089&quot;&gt;&lt;property id=&quot;20148&quot; value=&quot;5&quot;/&gt;&lt;property id=&quot;20300&quot; value=&quot;Slide 93 - &amp;quot;Tag Types&amp;quot;&quot;/&gt;&lt;property id=&quot;20307&quot; value=&quot;369&quot;/&gt;&lt;/object&gt;&lt;object type=&quot;3&quot; unique_id=&quot;22090&quot;&gt;&lt;property id=&quot;20148&quot; value=&quot;5&quot;/&gt;&lt;property id=&quot;20300&quot; value=&quot;Slide 94 - &amp;quot;Tag Types&amp;quot;&quot;/&gt;&lt;property id=&quot;20307&quot; value=&quot;370&quot;/&gt;&lt;/object&gt;&lt;object type=&quot;3&quot; unique_id=&quot;22406&quot;&gt;&lt;property id=&quot;20148&quot; value=&quot;5&quot;/&gt;&lt;property id=&quot;20300&quot; value=&quot;Slide 49 - &amp;quot;Tables&amp;quot;&quot;/&gt;&lt;property id=&quot;20307&quot; value=&quot;372&quot;/&gt;&lt;/object&gt;&lt;object type=&quot;3&quot; unique_id=&quot;22407&quot;&gt;&lt;property id=&quot;20148&quot; value=&quot;5&quot;/&gt;&lt;property id=&quot;20300&quot; value=&quot;Slide 85 - &amp;quot;Moving Tags&amp;quot;&quot;/&gt;&lt;property id=&quot;20307&quot; value=&quot;373&quot;/&gt;&lt;/object&gt;&lt;object type=&quot;3&quot; unique_id=&quot;22408&quot;&gt;&lt;property id=&quot;20148&quot; value=&quot;5&quot;/&gt;&lt;property id=&quot;20300&quot; value=&quot;Slide 86 - &amp;quot;Changing Tag Properties&amp;quot;&quot;/&gt;&lt;property id=&quot;20307&quot; value=&quot;374&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1520</TotalTime>
  <Words>3302</Words>
  <Application>Microsoft Office PowerPoint</Application>
  <PresentationFormat>On-screen Show (4:3)</PresentationFormat>
  <Paragraphs>611</Paragraphs>
  <Slides>106</Slides>
  <Notes>106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106</vt:i4>
      </vt:variant>
    </vt:vector>
  </HeadingPairs>
  <TitlesOfParts>
    <vt:vector size="116" baseType="lpstr">
      <vt:lpstr>Adobe Fan Heiti Std B</vt:lpstr>
      <vt:lpstr>Arial</vt:lpstr>
      <vt:lpstr>Arial Narrow</vt:lpstr>
      <vt:lpstr>Calibri</vt:lpstr>
      <vt:lpstr>Corbel</vt:lpstr>
      <vt:lpstr>Symbol</vt:lpstr>
      <vt:lpstr>Wingdings</vt:lpstr>
      <vt:lpstr>Wingdings 2</vt:lpstr>
      <vt:lpstr>Wingdings 3</vt:lpstr>
      <vt:lpstr>Module</vt:lpstr>
      <vt:lpstr>Accessibility Principles for Instructional Designers</vt:lpstr>
      <vt:lpstr>Objectives</vt:lpstr>
      <vt:lpstr>Course Overview</vt:lpstr>
      <vt:lpstr>Accessibility Fundamentals</vt:lpstr>
      <vt:lpstr>What You Will Learn</vt:lpstr>
      <vt:lpstr>Why is Accessibility Important?</vt:lpstr>
      <vt:lpstr>Why Learn About Disabilities?</vt:lpstr>
      <vt:lpstr>PowerPoint Presentation</vt:lpstr>
      <vt:lpstr>Types of Disabilities</vt:lpstr>
      <vt:lpstr>Visual Disabilities</vt:lpstr>
      <vt:lpstr>Auditory Disabilities</vt:lpstr>
      <vt:lpstr>Motor Disabilities</vt:lpstr>
      <vt:lpstr>Other Disabilities</vt:lpstr>
      <vt:lpstr>PowerPoint Presentation</vt:lpstr>
      <vt:lpstr>Screen Readers</vt:lpstr>
      <vt:lpstr>Alternative Keyboards</vt:lpstr>
      <vt:lpstr>Other Input Technologies</vt:lpstr>
      <vt:lpstr>PowerPoint Presentation</vt:lpstr>
      <vt:lpstr>Alternate Text</vt:lpstr>
      <vt:lpstr>Alternate Text</vt:lpstr>
      <vt:lpstr>Alternate Text</vt:lpstr>
      <vt:lpstr>Color Contrast</vt:lpstr>
      <vt:lpstr>Text Size and Resolution</vt:lpstr>
      <vt:lpstr>Captioning and Transcripts</vt:lpstr>
      <vt:lpstr>Captioning and Transcripts</vt:lpstr>
      <vt:lpstr>Headings and Styles</vt:lpstr>
      <vt:lpstr>Conveying Meaning</vt:lpstr>
      <vt:lpstr>Using Appropriate Language</vt:lpstr>
      <vt:lpstr>PowerPoint Presentation</vt:lpstr>
      <vt:lpstr>U.S. Accessibility Laws</vt:lpstr>
      <vt:lpstr>§508 and Instructional Design</vt:lpstr>
      <vt:lpstr>PowerPoint Presentation</vt:lpstr>
      <vt:lpstr>Accessibility and The ISD Process</vt:lpstr>
      <vt:lpstr>Additional Resources</vt:lpstr>
      <vt:lpstr>Microsoft Office Accessibility</vt:lpstr>
      <vt:lpstr>What You Will Learn</vt:lpstr>
      <vt:lpstr>Accessibility Starts at the Source</vt:lpstr>
      <vt:lpstr>PowerPoint Presentation</vt:lpstr>
      <vt:lpstr>Basic Design Considerations</vt:lpstr>
      <vt:lpstr>Alternate Text</vt:lpstr>
      <vt:lpstr>Alternate Text</vt:lpstr>
      <vt:lpstr>Alternate Text</vt:lpstr>
      <vt:lpstr>Reading Order</vt:lpstr>
      <vt:lpstr>Headings and Styles</vt:lpstr>
      <vt:lpstr>Text Formatting</vt:lpstr>
      <vt:lpstr>Text Formatting</vt:lpstr>
      <vt:lpstr>Tables</vt:lpstr>
      <vt:lpstr>Tables</vt:lpstr>
      <vt:lpstr>Tables</vt:lpstr>
      <vt:lpstr>Lists</vt:lpstr>
      <vt:lpstr>Hyperlinks</vt:lpstr>
      <vt:lpstr>PowerPoint Presentation</vt:lpstr>
      <vt:lpstr>The Office Accessibility Check</vt:lpstr>
      <vt:lpstr>The Office Accessibility Check</vt:lpstr>
      <vt:lpstr>PowerPoint Presentation</vt:lpstr>
      <vt:lpstr>Basic Troubleshooting</vt:lpstr>
      <vt:lpstr>Additional Resources</vt:lpstr>
      <vt:lpstr>Adobe Acrobat Accessibility</vt:lpstr>
      <vt:lpstr>What You Will Learn</vt:lpstr>
      <vt:lpstr>PDF as Source and Non-Source Files</vt:lpstr>
      <vt:lpstr>PowerPoint Presentation</vt:lpstr>
      <vt:lpstr>Creating PDF Files</vt:lpstr>
      <vt:lpstr>Creating PDF Files</vt:lpstr>
      <vt:lpstr>PowerPoint Presentation</vt:lpstr>
      <vt:lpstr>Setting Up Your Workspace</vt:lpstr>
      <vt:lpstr>Modifying the Navigation Pane</vt:lpstr>
      <vt:lpstr>Modifying the Navigation Pane</vt:lpstr>
      <vt:lpstr>Modifying the Navigation Pane</vt:lpstr>
      <vt:lpstr>Modifying the Navigation Pane</vt:lpstr>
      <vt:lpstr>Modifying the Navigation Pane</vt:lpstr>
      <vt:lpstr>Modifying the Tools Panel</vt:lpstr>
      <vt:lpstr>Modifying the Tools Panel</vt:lpstr>
      <vt:lpstr>Modifying the Tools Panel</vt:lpstr>
      <vt:lpstr>PowerPoint Presentation</vt:lpstr>
      <vt:lpstr>The Acrobat Accessibility Check</vt:lpstr>
      <vt:lpstr>The Acrobat Accessibility Check</vt:lpstr>
      <vt:lpstr>PowerPoint Presentation</vt:lpstr>
      <vt:lpstr>Document Metadata</vt:lpstr>
      <vt:lpstr>Document Metadata</vt:lpstr>
      <vt:lpstr>Document Metadata</vt:lpstr>
      <vt:lpstr>PowerPoint Presentation</vt:lpstr>
      <vt:lpstr>What are Tags?</vt:lpstr>
      <vt:lpstr>Adding Tags</vt:lpstr>
      <vt:lpstr>Working With Tags</vt:lpstr>
      <vt:lpstr>Moving Tags</vt:lpstr>
      <vt:lpstr>Changing Tag Properties</vt:lpstr>
      <vt:lpstr>Tag Types</vt:lpstr>
      <vt:lpstr>Tag Types</vt:lpstr>
      <vt:lpstr>Tag Types</vt:lpstr>
      <vt:lpstr>Tag Types</vt:lpstr>
      <vt:lpstr>Tag Types</vt:lpstr>
      <vt:lpstr>Tag Types</vt:lpstr>
      <vt:lpstr>Tag Types</vt:lpstr>
      <vt:lpstr>Tag Types</vt:lpstr>
      <vt:lpstr>The TouchUp Reading Order Tool</vt:lpstr>
      <vt:lpstr>PowerPoint Presentation</vt:lpstr>
      <vt:lpstr>Basic Troubleshooting</vt:lpstr>
      <vt:lpstr>Additional Resources</vt:lpstr>
      <vt:lpstr>Testing with JAWS </vt:lpstr>
      <vt:lpstr>What You Will Learn</vt:lpstr>
      <vt:lpstr>What is JAWS ?</vt:lpstr>
      <vt:lpstr>Installing JAWS Demo</vt:lpstr>
      <vt:lpstr>Using JAWS </vt:lpstr>
      <vt:lpstr>Additional Resources</vt:lpstr>
      <vt:lpstr>Capstone Exercise </vt:lpstr>
      <vt:lpstr>Summary and Review</vt:lpstr>
    </vt:vector>
  </TitlesOfParts>
  <Company>ICF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Principles for Instructional Designers</dc:title>
  <dc:creator>Victoria Wilson</dc:creator>
  <cp:lastModifiedBy>Victoria Wilson</cp:lastModifiedBy>
  <cp:revision>140</cp:revision>
  <cp:lastPrinted>2014-09-03T14:28:28Z</cp:lastPrinted>
  <dcterms:created xsi:type="dcterms:W3CDTF">2014-08-27T20:28:57Z</dcterms:created>
  <dcterms:modified xsi:type="dcterms:W3CDTF">2016-07-20T00:43:00Z</dcterms:modified>
</cp:coreProperties>
</file>